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57" r:id="rId3"/>
    <p:sldId id="286" r:id="rId4"/>
    <p:sldId id="344" r:id="rId5"/>
    <p:sldId id="294" r:id="rId6"/>
    <p:sldId id="339" r:id="rId7"/>
    <p:sldId id="313" r:id="rId8"/>
    <p:sldId id="296" r:id="rId9"/>
    <p:sldId id="288" r:id="rId10"/>
    <p:sldId id="340" r:id="rId11"/>
    <p:sldId id="345" r:id="rId12"/>
    <p:sldId id="295" r:id="rId13"/>
    <p:sldId id="307" r:id="rId14"/>
    <p:sldId id="301" r:id="rId15"/>
    <p:sldId id="300" r:id="rId16"/>
    <p:sldId id="302" r:id="rId17"/>
    <p:sldId id="303" r:id="rId18"/>
    <p:sldId id="305" r:id="rId19"/>
    <p:sldId id="306" r:id="rId20"/>
    <p:sldId id="308" r:id="rId21"/>
    <p:sldId id="304" r:id="rId22"/>
    <p:sldId id="268" r:id="rId23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FF53"/>
    <a:srgbClr val="FF43FF"/>
    <a:srgbClr val="6161FF"/>
    <a:srgbClr val="FFFF6D"/>
    <a:srgbClr val="FF8989"/>
    <a:srgbClr val="FFC0C0"/>
    <a:srgbClr val="FFFFC0"/>
    <a:srgbClr val="C0C0FF"/>
    <a:srgbClr val="FFC0FF"/>
    <a:srgbClr val="C0F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5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ADBC-A759-46BF-9C2B-9E85A02D22AA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2757-3AF9-462D-B38C-B2DBF25685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17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ADBC-A759-46BF-9C2B-9E85A02D22AA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2757-3AF9-462D-B38C-B2DBF25685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806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ADBC-A759-46BF-9C2B-9E85A02D22AA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2757-3AF9-462D-B38C-B2DBF25685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543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ADBC-A759-46BF-9C2B-9E85A02D22AA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2757-3AF9-462D-B38C-B2DBF25685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67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ADBC-A759-46BF-9C2B-9E85A02D22AA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2757-3AF9-462D-B38C-B2DBF25685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285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ADBC-A759-46BF-9C2B-9E85A02D22AA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2757-3AF9-462D-B38C-B2DBF25685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647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ADBC-A759-46BF-9C2B-9E85A02D22AA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2757-3AF9-462D-B38C-B2DBF25685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26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ADBC-A759-46BF-9C2B-9E85A02D22AA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2757-3AF9-462D-B38C-B2DBF25685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34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ADBC-A759-46BF-9C2B-9E85A02D22AA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2757-3AF9-462D-B38C-B2DBF25685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9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ADBC-A759-46BF-9C2B-9E85A02D22AA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2757-3AF9-462D-B38C-B2DBF25685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56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ADBC-A759-46BF-9C2B-9E85A02D22AA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2757-3AF9-462D-B38C-B2DBF25685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372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3ADBC-A759-46BF-9C2B-9E85A02D22AA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02757-3AF9-462D-B38C-B2DBF25685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57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6BF65EC4-021F-4DBB-AFFA-79E77C8D3D5C}"/>
              </a:ext>
            </a:extLst>
          </p:cNvPr>
          <p:cNvSpPr txBox="1"/>
          <p:nvPr/>
        </p:nvSpPr>
        <p:spPr>
          <a:xfrm>
            <a:off x="0" y="3142775"/>
            <a:ext cx="990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Hekim </a:t>
            </a:r>
            <a:r>
              <a:rPr lang="tr-TR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Nöbet/İcap </a:t>
            </a:r>
            <a:r>
              <a:rPr lang="tr-T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Çizelgesi</a:t>
            </a:r>
          </a:p>
          <a:p>
            <a:pPr algn="ctr"/>
            <a:r>
              <a:rPr lang="tr-T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 İşlemleri</a:t>
            </a:r>
          </a:p>
        </p:txBody>
      </p:sp>
    </p:spTree>
    <p:extLst>
      <p:ext uri="{BB962C8B-B14F-4D97-AF65-F5344CB8AC3E}">
        <p14:creationId xmlns:p14="http://schemas.microsoft.com/office/powerpoint/2010/main" val="283929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81428-6D87-98D2-D4BE-315F1B506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C70D039-2B2B-87DD-E278-9E11F956F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4" y="921784"/>
            <a:ext cx="9727909" cy="5030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9D66719-E231-321F-6E96-632DBA4B7018}"/>
              </a:ext>
            </a:extLst>
          </p:cNvPr>
          <p:cNvSpPr txBox="1"/>
          <p:nvPr/>
        </p:nvSpPr>
        <p:spPr>
          <a:xfrm>
            <a:off x="0" y="504000"/>
            <a:ext cx="990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Hekim Nöbet/İcap Çizelgeleri Giriş İşlemleri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tr-TR" sz="1500" dirty="0">
                <a:solidFill>
                  <a:schemeClr val="bg1"/>
                </a:solidFill>
              </a:rPr>
              <a:t>z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07F1926C-1B0B-4276-FE53-F52D96D26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86" y="2377736"/>
            <a:ext cx="374979" cy="224118"/>
          </a:xfrm>
          <a:prstGeom prst="rect">
            <a:avLst/>
          </a:prstGeom>
        </p:spPr>
      </p:pic>
      <p:sp>
        <p:nvSpPr>
          <p:cNvPr id="10" name="8 Köşeleri Yuvarlanmış Dikdörtgen Belirtme Çizgisi">
            <a:extLst>
              <a:ext uri="{FF2B5EF4-FFF2-40B4-BE49-F238E27FC236}">
                <a16:creationId xmlns:a16="http://schemas.microsoft.com/office/drawing/2014/main" id="{E0F6C7BA-E229-FFF9-2D25-435CC8E93359}"/>
              </a:ext>
            </a:extLst>
          </p:cNvPr>
          <p:cNvSpPr/>
          <p:nvPr/>
        </p:nvSpPr>
        <p:spPr>
          <a:xfrm>
            <a:off x="4981447" y="6031437"/>
            <a:ext cx="4835505" cy="773974"/>
          </a:xfrm>
          <a:prstGeom prst="wedgeRoundRectCallout">
            <a:avLst>
              <a:gd name="adj1" fmla="val 44870"/>
              <a:gd name="adj2" fmla="val -276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36000" bIns="0" rtlCol="0" anchor="t"/>
          <a:lstStyle/>
          <a:p>
            <a:pPr marL="42863" eaLnBrk="0" hangingPunct="0"/>
            <a:r>
              <a:rPr lang="tr-TR" sz="1200" b="1" dirty="0">
                <a:solidFill>
                  <a:schemeClr val="tx2">
                    <a:lumMod val="75000"/>
                  </a:schemeClr>
                </a:solidFill>
              </a:rPr>
              <a:t>         1 ve 2 numaralı işlemlerden sonra nöbet tarihi ile ilgili  </a:t>
            </a:r>
          </a:p>
          <a:p>
            <a:pPr marL="42863" eaLnBrk="0" hangingPunct="0"/>
            <a:r>
              <a:rPr lang="tr-TR" sz="1200" b="1" dirty="0">
                <a:solidFill>
                  <a:schemeClr val="tx2">
                    <a:lumMod val="75000"/>
                  </a:schemeClr>
                </a:solidFill>
              </a:rPr>
              <a:t>         hücre seçilerek giriş kaydı yapılmış olacaktır.</a:t>
            </a:r>
          </a:p>
          <a:p>
            <a:pPr marL="42863" eaLnBrk="0" hangingPunct="0"/>
            <a:r>
              <a:rPr lang="tr-TR" sz="1200" b="1" dirty="0">
                <a:solidFill>
                  <a:schemeClr val="tx2">
                    <a:lumMod val="75000"/>
                  </a:schemeClr>
                </a:solidFill>
              </a:rPr>
              <a:t>         3 numaralı işlem yapıldıktan sonra ilgili hücre resimdeki gibi   </a:t>
            </a:r>
          </a:p>
          <a:p>
            <a:pPr marL="42863" eaLnBrk="0" hangingPunct="0"/>
            <a:r>
              <a:rPr lang="tr-TR" sz="1200" b="1" dirty="0">
                <a:solidFill>
                  <a:schemeClr val="tx2">
                    <a:lumMod val="75000"/>
                  </a:schemeClr>
                </a:solidFill>
              </a:rPr>
              <a:t>         görünmektedir. </a:t>
            </a:r>
          </a:p>
        </p:txBody>
      </p:sp>
      <p:sp>
        <p:nvSpPr>
          <p:cNvPr id="3" name="8 Köşeleri Yuvarlanmış Dikdörtgen Belirtme Çizgisi">
            <a:extLst>
              <a:ext uri="{FF2B5EF4-FFF2-40B4-BE49-F238E27FC236}">
                <a16:creationId xmlns:a16="http://schemas.microsoft.com/office/drawing/2014/main" id="{2393CA42-D835-959B-CA0E-2234896FAE14}"/>
              </a:ext>
            </a:extLst>
          </p:cNvPr>
          <p:cNvSpPr/>
          <p:nvPr/>
        </p:nvSpPr>
        <p:spPr>
          <a:xfrm>
            <a:off x="63371" y="6031437"/>
            <a:ext cx="4700434" cy="773975"/>
          </a:xfrm>
          <a:prstGeom prst="wedgeRoundRectCallout">
            <a:avLst>
              <a:gd name="adj1" fmla="val 44870"/>
              <a:gd name="adj2" fmla="val -276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36000" bIns="0" rtlCol="0" anchor="t"/>
          <a:lstStyle/>
          <a:p>
            <a:pPr marL="42863" eaLnBrk="0" hangingPunct="0"/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       Listeden personel seçimi yapılır. </a:t>
            </a:r>
          </a:p>
          <a:p>
            <a:pPr marL="42863" eaLnBrk="0" hangingPunct="0"/>
            <a:endParaRPr lang="tr-TR" sz="800" b="1" dirty="0">
              <a:solidFill>
                <a:schemeClr val="tx2">
                  <a:lumMod val="75000"/>
                </a:schemeClr>
              </a:solidFill>
            </a:endParaRPr>
          </a:p>
          <a:p>
            <a:pPr marL="42863" eaLnBrk="0" hangingPunct="0"/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       İlgili nöbet saati ve diğer bilgiler seçilir.</a:t>
            </a:r>
          </a:p>
        </p:txBody>
      </p:sp>
      <p:sp>
        <p:nvSpPr>
          <p:cNvPr id="6" name="Teardrop 6">
            <a:extLst>
              <a:ext uri="{FF2B5EF4-FFF2-40B4-BE49-F238E27FC236}">
                <a16:creationId xmlns:a16="http://schemas.microsoft.com/office/drawing/2014/main" id="{45D05049-993B-2778-8C76-07E943F9DF6D}"/>
              </a:ext>
            </a:extLst>
          </p:cNvPr>
          <p:cNvSpPr/>
          <p:nvPr/>
        </p:nvSpPr>
        <p:spPr>
          <a:xfrm flipH="1">
            <a:off x="309048" y="2499090"/>
            <a:ext cx="224125" cy="224118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/>
              <a:t>1</a:t>
            </a:r>
            <a:endParaRPr lang="en-US" dirty="0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EEC4BC40-9ABC-A999-272F-64D909A212E9}"/>
              </a:ext>
            </a:extLst>
          </p:cNvPr>
          <p:cNvSpPr/>
          <p:nvPr/>
        </p:nvSpPr>
        <p:spPr>
          <a:xfrm flipH="1">
            <a:off x="174339" y="6092691"/>
            <a:ext cx="224125" cy="224118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/>
              <a:t>1</a:t>
            </a:r>
            <a:endParaRPr lang="en-US" dirty="0"/>
          </a:p>
        </p:txBody>
      </p:sp>
      <p:sp>
        <p:nvSpPr>
          <p:cNvPr id="8" name="Teardrop 6">
            <a:extLst>
              <a:ext uri="{FF2B5EF4-FFF2-40B4-BE49-F238E27FC236}">
                <a16:creationId xmlns:a16="http://schemas.microsoft.com/office/drawing/2014/main" id="{342CA7F9-F657-8FD7-3CF6-FAD6FF2B92BE}"/>
              </a:ext>
            </a:extLst>
          </p:cNvPr>
          <p:cNvSpPr/>
          <p:nvPr/>
        </p:nvSpPr>
        <p:spPr>
          <a:xfrm flipH="1">
            <a:off x="1642177" y="5165123"/>
            <a:ext cx="224125" cy="224118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/>
              <a:t>2</a:t>
            </a:r>
            <a:endParaRPr lang="en-US" dirty="0"/>
          </a:p>
        </p:txBody>
      </p:sp>
      <p:sp>
        <p:nvSpPr>
          <p:cNvPr id="9" name="Teardrop 6">
            <a:extLst>
              <a:ext uri="{FF2B5EF4-FFF2-40B4-BE49-F238E27FC236}">
                <a16:creationId xmlns:a16="http://schemas.microsoft.com/office/drawing/2014/main" id="{390518BE-D6EF-39F2-7B3B-058735A8F057}"/>
              </a:ext>
            </a:extLst>
          </p:cNvPr>
          <p:cNvSpPr/>
          <p:nvPr/>
        </p:nvSpPr>
        <p:spPr>
          <a:xfrm flipH="1">
            <a:off x="5101999" y="6107165"/>
            <a:ext cx="224125" cy="224118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/>
              <a:t>3</a:t>
            </a:r>
            <a:endParaRPr lang="en-US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31BE305D-3570-20BE-0EBB-13514FF14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99" y="2756366"/>
            <a:ext cx="680400" cy="224118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658BA8D1-4C29-287E-82D5-333CEF1B4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34" y="3134996"/>
            <a:ext cx="600865" cy="224118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365835CD-FB1A-790F-AD3D-9EA549164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40" y="3499996"/>
            <a:ext cx="600865" cy="224118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D6FC898-6F95-A0DF-7A9F-20C1E9978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34" y="3860799"/>
            <a:ext cx="600865" cy="224118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28E23E95-B88F-8715-B201-D56945B01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66" y="4212318"/>
            <a:ext cx="600865" cy="224118"/>
          </a:xfrm>
          <a:prstGeom prst="rect">
            <a:avLst/>
          </a:prstGeom>
        </p:spPr>
      </p:pic>
      <p:sp>
        <p:nvSpPr>
          <p:cNvPr id="18" name="Teardrop 6">
            <a:extLst>
              <a:ext uri="{FF2B5EF4-FFF2-40B4-BE49-F238E27FC236}">
                <a16:creationId xmlns:a16="http://schemas.microsoft.com/office/drawing/2014/main" id="{A96E235E-A57E-760B-C6B4-AB1EEA0623BB}"/>
              </a:ext>
            </a:extLst>
          </p:cNvPr>
          <p:cNvSpPr/>
          <p:nvPr/>
        </p:nvSpPr>
        <p:spPr>
          <a:xfrm flipH="1">
            <a:off x="6051176" y="2341009"/>
            <a:ext cx="224125" cy="224118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/>
              <a:t>3</a:t>
            </a:r>
            <a:endParaRPr lang="en-US" dirty="0"/>
          </a:p>
        </p:txBody>
      </p:sp>
      <p:grpSp>
        <p:nvGrpSpPr>
          <p:cNvPr id="22" name="Grup 21">
            <a:extLst>
              <a:ext uri="{FF2B5EF4-FFF2-40B4-BE49-F238E27FC236}">
                <a16:creationId xmlns:a16="http://schemas.microsoft.com/office/drawing/2014/main" id="{EA9C2DCF-F9F8-FF0F-80A3-4EF94F48D6DD}"/>
              </a:ext>
            </a:extLst>
          </p:cNvPr>
          <p:cNvGrpSpPr/>
          <p:nvPr/>
        </p:nvGrpSpPr>
        <p:grpSpPr>
          <a:xfrm>
            <a:off x="5732064" y="2850701"/>
            <a:ext cx="3153616" cy="943881"/>
            <a:chOff x="5093913" y="2916918"/>
            <a:chExt cx="4505325" cy="1295400"/>
          </a:xfrm>
        </p:grpSpPr>
        <p:pic>
          <p:nvPicPr>
            <p:cNvPr id="20" name="Resim 19">
              <a:extLst>
                <a:ext uri="{FF2B5EF4-FFF2-40B4-BE49-F238E27FC236}">
                  <a16:creationId xmlns:a16="http://schemas.microsoft.com/office/drawing/2014/main" id="{1EDB6D59-3E4A-0C5A-1E30-336CA5959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3913" y="2916918"/>
              <a:ext cx="4505325" cy="1295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1" name="Resim 20">
              <a:extLst>
                <a:ext uri="{FF2B5EF4-FFF2-40B4-BE49-F238E27FC236}">
                  <a16:creationId xmlns:a16="http://schemas.microsoft.com/office/drawing/2014/main" id="{D6961B09-C89F-2BC3-C4C8-6EDFA91F7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2306" y="3139198"/>
              <a:ext cx="680400" cy="224118"/>
            </a:xfrm>
            <a:prstGeom prst="rect">
              <a:avLst/>
            </a:prstGeom>
          </p:spPr>
        </p:pic>
      </p:grpSp>
      <p:sp>
        <p:nvSpPr>
          <p:cNvPr id="23" name="Dikdörtgen: Köşeleri Yuvarlatılmış 5">
            <a:extLst>
              <a:ext uri="{FF2B5EF4-FFF2-40B4-BE49-F238E27FC236}">
                <a16:creationId xmlns:a16="http://schemas.microsoft.com/office/drawing/2014/main" id="{6F96B5AD-E6D9-531C-4C80-6F3453804385}"/>
              </a:ext>
            </a:extLst>
          </p:cNvPr>
          <p:cNvSpPr/>
          <p:nvPr/>
        </p:nvSpPr>
        <p:spPr>
          <a:xfrm>
            <a:off x="4201015" y="2323079"/>
            <a:ext cx="1832231" cy="30334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8" name="Düz Ok Bağlayıcısı 27">
            <a:extLst>
              <a:ext uri="{FF2B5EF4-FFF2-40B4-BE49-F238E27FC236}">
                <a16:creationId xmlns:a16="http://schemas.microsoft.com/office/drawing/2014/main" id="{6252CEE9-EACD-E21C-BE90-A5E60C2BC896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5118847" y="2626427"/>
            <a:ext cx="613217" cy="69621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ikdörtgen 28">
            <a:extLst>
              <a:ext uri="{FF2B5EF4-FFF2-40B4-BE49-F238E27FC236}">
                <a16:creationId xmlns:a16="http://schemas.microsoft.com/office/drawing/2014/main" id="{D044D826-B43E-DB7E-DB93-E23B5144A8D8}"/>
              </a:ext>
            </a:extLst>
          </p:cNvPr>
          <p:cNvSpPr/>
          <p:nvPr/>
        </p:nvSpPr>
        <p:spPr>
          <a:xfrm>
            <a:off x="5719712" y="2831648"/>
            <a:ext cx="3165968" cy="9629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ardrop 6">
            <a:extLst>
              <a:ext uri="{FF2B5EF4-FFF2-40B4-BE49-F238E27FC236}">
                <a16:creationId xmlns:a16="http://schemas.microsoft.com/office/drawing/2014/main" id="{75EDEC6B-44AF-85BD-EB98-B9865B05B184}"/>
              </a:ext>
            </a:extLst>
          </p:cNvPr>
          <p:cNvSpPr/>
          <p:nvPr/>
        </p:nvSpPr>
        <p:spPr>
          <a:xfrm flipH="1">
            <a:off x="8898032" y="3023406"/>
            <a:ext cx="224125" cy="224118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/>
              <a:t>4</a:t>
            </a:r>
            <a:endParaRPr lang="en-US" dirty="0"/>
          </a:p>
        </p:txBody>
      </p:sp>
      <p:sp>
        <p:nvSpPr>
          <p:cNvPr id="32" name="Teardrop 6">
            <a:extLst>
              <a:ext uri="{FF2B5EF4-FFF2-40B4-BE49-F238E27FC236}">
                <a16:creationId xmlns:a16="http://schemas.microsoft.com/office/drawing/2014/main" id="{5AD3E682-FBED-B811-0171-96F4ECCA1878}"/>
              </a:ext>
            </a:extLst>
          </p:cNvPr>
          <p:cNvSpPr/>
          <p:nvPr/>
        </p:nvSpPr>
        <p:spPr>
          <a:xfrm flipH="1">
            <a:off x="174338" y="6418424"/>
            <a:ext cx="224125" cy="224118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/>
              <a:t>2</a:t>
            </a:r>
            <a:endParaRPr lang="en-US" dirty="0"/>
          </a:p>
        </p:txBody>
      </p:sp>
      <p:sp>
        <p:nvSpPr>
          <p:cNvPr id="33" name="Teardrop 6">
            <a:extLst>
              <a:ext uri="{FF2B5EF4-FFF2-40B4-BE49-F238E27FC236}">
                <a16:creationId xmlns:a16="http://schemas.microsoft.com/office/drawing/2014/main" id="{F92436F4-EE29-B81D-2C5F-66247140EAE1}"/>
              </a:ext>
            </a:extLst>
          </p:cNvPr>
          <p:cNvSpPr/>
          <p:nvPr/>
        </p:nvSpPr>
        <p:spPr>
          <a:xfrm flipH="1">
            <a:off x="5117130" y="6487153"/>
            <a:ext cx="224125" cy="224118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2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81428-6D87-98D2-D4BE-315F1B506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9D66719-E231-321F-6E96-632DBA4B7018}"/>
              </a:ext>
            </a:extLst>
          </p:cNvPr>
          <p:cNvSpPr txBox="1"/>
          <p:nvPr/>
        </p:nvSpPr>
        <p:spPr>
          <a:xfrm>
            <a:off x="0" y="504000"/>
            <a:ext cx="990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Hekim Nöbet/İcap Çizelgeleri Giriş İşlemleri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tr-TR" sz="1500" dirty="0">
                <a:solidFill>
                  <a:schemeClr val="bg1"/>
                </a:solidFill>
              </a:rPr>
              <a:t>z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</a:p>
        </p:txBody>
      </p:sp>
      <p:sp>
        <p:nvSpPr>
          <p:cNvPr id="10" name="8 Köşeleri Yuvarlanmış Dikdörtgen Belirtme Çizgisi">
            <a:extLst>
              <a:ext uri="{FF2B5EF4-FFF2-40B4-BE49-F238E27FC236}">
                <a16:creationId xmlns:a16="http://schemas.microsoft.com/office/drawing/2014/main" id="{E0F6C7BA-E229-FFF9-2D25-435CC8E93359}"/>
              </a:ext>
            </a:extLst>
          </p:cNvPr>
          <p:cNvSpPr/>
          <p:nvPr/>
        </p:nvSpPr>
        <p:spPr>
          <a:xfrm>
            <a:off x="4981447" y="6031437"/>
            <a:ext cx="4835505" cy="773974"/>
          </a:xfrm>
          <a:prstGeom prst="wedgeRoundRectCallout">
            <a:avLst>
              <a:gd name="adj1" fmla="val 44870"/>
              <a:gd name="adj2" fmla="val -276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36000" bIns="0" rtlCol="0" anchor="t"/>
          <a:lstStyle/>
          <a:p>
            <a:pPr marL="42863" eaLnBrk="0" hangingPunct="0"/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        Seçilen</a:t>
            </a:r>
          </a:p>
        </p:txBody>
      </p:sp>
      <p:sp>
        <p:nvSpPr>
          <p:cNvPr id="3" name="8 Köşeleri Yuvarlanmış Dikdörtgen Belirtme Çizgisi">
            <a:extLst>
              <a:ext uri="{FF2B5EF4-FFF2-40B4-BE49-F238E27FC236}">
                <a16:creationId xmlns:a16="http://schemas.microsoft.com/office/drawing/2014/main" id="{2393CA42-D835-959B-CA0E-2234896FAE14}"/>
              </a:ext>
            </a:extLst>
          </p:cNvPr>
          <p:cNvSpPr/>
          <p:nvPr/>
        </p:nvSpPr>
        <p:spPr>
          <a:xfrm>
            <a:off x="63371" y="6031437"/>
            <a:ext cx="4700434" cy="773975"/>
          </a:xfrm>
          <a:prstGeom prst="wedgeRoundRectCallout">
            <a:avLst>
              <a:gd name="adj1" fmla="val 44870"/>
              <a:gd name="adj2" fmla="val -276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36000" bIns="0" rtlCol="0" anchor="t"/>
          <a:lstStyle/>
          <a:p>
            <a:pPr marL="42863" eaLnBrk="0" hangingPunct="0"/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      1 numaralı listede belirtilen ana kategori seçilir.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EEC4BC40-9ABC-A999-272F-64D909A212E9}"/>
              </a:ext>
            </a:extLst>
          </p:cNvPr>
          <p:cNvSpPr/>
          <p:nvPr/>
        </p:nvSpPr>
        <p:spPr>
          <a:xfrm flipH="1">
            <a:off x="174339" y="6092691"/>
            <a:ext cx="224125" cy="224118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/>
              <a:t>1</a:t>
            </a:r>
            <a:endParaRPr lang="en-US" dirty="0"/>
          </a:p>
        </p:txBody>
      </p:sp>
      <p:sp>
        <p:nvSpPr>
          <p:cNvPr id="9" name="Teardrop 6">
            <a:extLst>
              <a:ext uri="{FF2B5EF4-FFF2-40B4-BE49-F238E27FC236}">
                <a16:creationId xmlns:a16="http://schemas.microsoft.com/office/drawing/2014/main" id="{390518BE-D6EF-39F2-7B3B-058735A8F057}"/>
              </a:ext>
            </a:extLst>
          </p:cNvPr>
          <p:cNvSpPr/>
          <p:nvPr/>
        </p:nvSpPr>
        <p:spPr>
          <a:xfrm flipH="1">
            <a:off x="5101999" y="6107165"/>
            <a:ext cx="224125" cy="224118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/>
              <a:t>3</a:t>
            </a:r>
            <a:endParaRPr lang="en-US" dirty="0"/>
          </a:p>
        </p:txBody>
      </p:sp>
      <p:sp>
        <p:nvSpPr>
          <p:cNvPr id="32" name="Teardrop 6">
            <a:extLst>
              <a:ext uri="{FF2B5EF4-FFF2-40B4-BE49-F238E27FC236}">
                <a16:creationId xmlns:a16="http://schemas.microsoft.com/office/drawing/2014/main" id="{5AD3E682-FBED-B811-0171-96F4ECCA1878}"/>
              </a:ext>
            </a:extLst>
          </p:cNvPr>
          <p:cNvSpPr/>
          <p:nvPr/>
        </p:nvSpPr>
        <p:spPr>
          <a:xfrm flipH="1">
            <a:off x="174338" y="6418424"/>
            <a:ext cx="224125" cy="224118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/>
              <a:t>2</a:t>
            </a:r>
            <a:endParaRPr lang="en-US" dirty="0"/>
          </a:p>
        </p:txBody>
      </p:sp>
      <p:sp>
        <p:nvSpPr>
          <p:cNvPr id="33" name="Teardrop 6">
            <a:extLst>
              <a:ext uri="{FF2B5EF4-FFF2-40B4-BE49-F238E27FC236}">
                <a16:creationId xmlns:a16="http://schemas.microsoft.com/office/drawing/2014/main" id="{F92436F4-EE29-B81D-2C5F-66247140EAE1}"/>
              </a:ext>
            </a:extLst>
          </p:cNvPr>
          <p:cNvSpPr/>
          <p:nvPr/>
        </p:nvSpPr>
        <p:spPr>
          <a:xfrm flipH="1">
            <a:off x="5117130" y="6424398"/>
            <a:ext cx="224125" cy="224118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/>
              <a:t>4</a:t>
            </a:r>
            <a:endParaRPr lang="en-US" dirty="0"/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18340E56-13FE-79ED-00D5-75EE33C06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00" y="1119620"/>
            <a:ext cx="3752850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7AF414CF-D88E-B967-3569-C607D2851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00" y="2144027"/>
            <a:ext cx="380047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Resim 33">
            <a:extLst>
              <a:ext uri="{FF2B5EF4-FFF2-40B4-BE49-F238E27FC236}">
                <a16:creationId xmlns:a16="http://schemas.microsoft.com/office/drawing/2014/main" id="{BFFD7CCE-AFB5-1DAC-FDC0-D30F3AA11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7" y="4648599"/>
            <a:ext cx="9788505" cy="763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66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>
            <a:extLst>
              <a:ext uri="{FF2B5EF4-FFF2-40B4-BE49-F238E27FC236}">
                <a16:creationId xmlns:a16="http://schemas.microsoft.com/office/drawing/2014/main" id="{7A57E667-8CDB-4B38-8821-93CB37BC61D0}"/>
              </a:ext>
            </a:extLst>
          </p:cNvPr>
          <p:cNvSpPr txBox="1">
            <a:spLocks/>
          </p:cNvSpPr>
          <p:nvPr/>
        </p:nvSpPr>
        <p:spPr>
          <a:xfrm>
            <a:off x="0" y="1744717"/>
            <a:ext cx="9906000" cy="336856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tr-TR" sz="36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HEKİM NÖBET/İCAP LİSTELERİNİN</a:t>
            </a:r>
          </a:p>
          <a:p>
            <a:pPr>
              <a:lnSpc>
                <a:spcPct val="150000"/>
              </a:lnSpc>
            </a:pPr>
            <a:r>
              <a:rPr lang="tr-TR" sz="3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ANABİLİM DALI BAŞKANI</a:t>
            </a:r>
            <a:r>
              <a:rPr lang="tr-TR" sz="36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36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TARAFINDAN </a:t>
            </a:r>
          </a:p>
          <a:p>
            <a:pPr>
              <a:lnSpc>
                <a:spcPct val="150000"/>
              </a:lnSpc>
            </a:pPr>
            <a:r>
              <a:rPr lang="tr-TR" sz="36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ELEKTRONİK İMZA İLE ONAYLANMASI</a:t>
            </a:r>
          </a:p>
        </p:txBody>
      </p:sp>
    </p:spTree>
    <p:extLst>
      <p:ext uri="{BB962C8B-B14F-4D97-AF65-F5344CB8AC3E}">
        <p14:creationId xmlns:p14="http://schemas.microsoft.com/office/powerpoint/2010/main" val="3075748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89ED94F-CF46-4E1B-B0CB-428CFC320ED4}"/>
              </a:ext>
            </a:extLst>
          </p:cNvPr>
          <p:cNvSpPr txBox="1"/>
          <p:nvPr/>
        </p:nvSpPr>
        <p:spPr>
          <a:xfrm>
            <a:off x="0" y="504000"/>
            <a:ext cx="990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Hekim Nöbet/İcap Çizelgeleri Onaylama İşlemi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tr-TR" sz="1500" dirty="0">
                <a:solidFill>
                  <a:schemeClr val="bg1"/>
                </a:solidFill>
              </a:rPr>
              <a:t>z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</a:p>
        </p:txBody>
      </p:sp>
      <p:sp>
        <p:nvSpPr>
          <p:cNvPr id="5" name="8 Köşeleri Yuvarlanmış Dikdörtgen Belirtme Çizgisi">
            <a:extLst>
              <a:ext uri="{FF2B5EF4-FFF2-40B4-BE49-F238E27FC236}">
                <a16:creationId xmlns:a16="http://schemas.microsoft.com/office/drawing/2014/main" id="{ABCED9BF-A717-4F4A-B593-6BCAC37A19FB}"/>
              </a:ext>
            </a:extLst>
          </p:cNvPr>
          <p:cNvSpPr/>
          <p:nvPr/>
        </p:nvSpPr>
        <p:spPr>
          <a:xfrm>
            <a:off x="85725" y="3921131"/>
            <a:ext cx="9723900" cy="1720131"/>
          </a:xfrm>
          <a:prstGeom prst="wedgeRoundRectCallout">
            <a:avLst>
              <a:gd name="adj1" fmla="val 44870"/>
              <a:gd name="adj2" fmla="val -276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Web uygulamasına giriş yapıldığında ana sayfa üzerinde onay bekleyen çizelgeler var ise resimdeki gibi bilgilendirme gelmektedir.</a:t>
            </a:r>
          </a:p>
          <a:p>
            <a:pPr algn="ctr"/>
            <a:endParaRPr lang="tr-TR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sz="1400" b="1" dirty="0">
                <a:solidFill>
                  <a:schemeClr val="accent5"/>
                </a:solidFill>
              </a:rPr>
              <a:t>«Onaylama işlemi için tıklayınız…»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ibaresi tıklandığında ilgili sayfalara yönlendirme işlemi yapılmaktadır.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15F9609-3974-6AB8-E391-ACA3A0761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97" y="1081839"/>
            <a:ext cx="8684555" cy="2600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573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9A07B58-16FA-2C32-C3A1-709B7BF34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186" y="2364461"/>
            <a:ext cx="2505075" cy="3171825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8B58DE52-AB06-452C-91B3-03D2D79DBA5C}"/>
              </a:ext>
            </a:extLst>
          </p:cNvPr>
          <p:cNvSpPr txBox="1"/>
          <p:nvPr/>
        </p:nvSpPr>
        <p:spPr>
          <a:xfrm>
            <a:off x="-2275" y="1187423"/>
            <a:ext cx="990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LİSTELERİN ONAYLANMASI</a:t>
            </a:r>
          </a:p>
        </p:txBody>
      </p:sp>
      <p:sp>
        <p:nvSpPr>
          <p:cNvPr id="12" name="Dikdörtgen: Köşeleri Yuvarlatılmış 5">
            <a:extLst>
              <a:ext uri="{FF2B5EF4-FFF2-40B4-BE49-F238E27FC236}">
                <a16:creationId xmlns:a16="http://schemas.microsoft.com/office/drawing/2014/main" id="{4DE7D36C-ED91-6526-2559-61832F720B55}"/>
              </a:ext>
            </a:extLst>
          </p:cNvPr>
          <p:cNvSpPr/>
          <p:nvPr/>
        </p:nvSpPr>
        <p:spPr>
          <a:xfrm>
            <a:off x="3698357" y="4177553"/>
            <a:ext cx="2448267" cy="7709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671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7DFB74D2-7CF9-564C-18D8-7DED3F5F7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" y="1121309"/>
            <a:ext cx="7937836" cy="1996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BD13D8-D765-BB51-48CD-12293246A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06" y="1121310"/>
            <a:ext cx="1743969" cy="2177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89ED94F-CF46-4E1B-B0CB-428CFC320ED4}"/>
              </a:ext>
            </a:extLst>
          </p:cNvPr>
          <p:cNvSpPr txBox="1"/>
          <p:nvPr/>
        </p:nvSpPr>
        <p:spPr>
          <a:xfrm>
            <a:off x="0" y="504000"/>
            <a:ext cx="990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Hekim Nöbet/İcap Çizelgeleri Onaylama İşlemi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tr-TR" sz="1500" dirty="0">
                <a:solidFill>
                  <a:schemeClr val="bg1"/>
                </a:solidFill>
              </a:rPr>
              <a:t>z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</a:p>
        </p:txBody>
      </p:sp>
      <p:sp>
        <p:nvSpPr>
          <p:cNvPr id="5" name="8 Köşeleri Yuvarlanmış Dikdörtgen Belirtme Çizgisi">
            <a:extLst>
              <a:ext uri="{FF2B5EF4-FFF2-40B4-BE49-F238E27FC236}">
                <a16:creationId xmlns:a16="http://schemas.microsoft.com/office/drawing/2014/main" id="{ABCED9BF-A717-4F4A-B593-6BCAC37A19FB}"/>
              </a:ext>
            </a:extLst>
          </p:cNvPr>
          <p:cNvSpPr/>
          <p:nvPr/>
        </p:nvSpPr>
        <p:spPr>
          <a:xfrm>
            <a:off x="85725" y="4975382"/>
            <a:ext cx="9723900" cy="1825468"/>
          </a:xfrm>
          <a:prstGeom prst="wedgeRoundRectCallout">
            <a:avLst>
              <a:gd name="adj1" fmla="val 44870"/>
              <a:gd name="adj2" fmla="val -276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        Anabilim Dalı Başkanı onayına sunulan çizelgeler listelenmektedir.</a:t>
            </a:r>
          </a:p>
          <a:p>
            <a:endParaRPr lang="tr-TR" sz="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        </a:t>
            </a:r>
            <a:r>
              <a:rPr lang="tr-TR" sz="1400" b="1" dirty="0">
                <a:solidFill>
                  <a:srgbClr val="FF0000"/>
                </a:solidFill>
              </a:rPr>
              <a:t>«Seç»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kolonundaki kutucuk işaretlenerek veya  ……   açılır menüden </a:t>
            </a:r>
            <a:r>
              <a:rPr lang="tr-TR" sz="1400" b="1" dirty="0">
                <a:solidFill>
                  <a:srgbClr val="FF0000"/>
                </a:solidFill>
              </a:rPr>
              <a:t>«Tümünü işaretle»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yapılarak onaylanacak çizelge(</a:t>
            </a:r>
            <a:r>
              <a:rPr lang="tr-TR" sz="1400" b="1" dirty="0" err="1">
                <a:solidFill>
                  <a:schemeClr val="tx2">
                    <a:lumMod val="75000"/>
                  </a:schemeClr>
                </a:solidFill>
              </a:rPr>
              <a:t>ler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)   </a:t>
            </a:r>
          </a:p>
          <a:p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        işaretlenir.</a:t>
            </a:r>
          </a:p>
          <a:p>
            <a:endParaRPr lang="tr-TR" sz="500" b="1" dirty="0">
              <a:solidFill>
                <a:srgbClr val="FF0000"/>
              </a:solidFill>
            </a:endParaRPr>
          </a:p>
          <a:p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        Seçilen çizelgenin onaylama işlemini için </a:t>
            </a:r>
            <a:r>
              <a:rPr lang="tr-TR" sz="1400" b="1" dirty="0">
                <a:solidFill>
                  <a:srgbClr val="FF0000"/>
                </a:solidFill>
              </a:rPr>
              <a:t>‘İmza Sahibi Adı Soyadı’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seçilir,  e-imzanın </a:t>
            </a:r>
            <a:r>
              <a:rPr lang="tr-TR" sz="1400" b="1" dirty="0" err="1">
                <a:solidFill>
                  <a:srgbClr val="FF0000"/>
                </a:solidFill>
              </a:rPr>
              <a:t>PIN</a:t>
            </a:r>
            <a:r>
              <a:rPr lang="tr-TR" sz="1400" b="1" dirty="0" err="1">
                <a:solidFill>
                  <a:schemeClr val="tx2">
                    <a:lumMod val="75000"/>
                  </a:schemeClr>
                </a:solidFill>
              </a:rPr>
              <a:t>’i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girilir ve </a:t>
            </a:r>
            <a:r>
              <a:rPr lang="tr-TR" sz="1400" b="1" dirty="0">
                <a:solidFill>
                  <a:srgbClr val="FF0000"/>
                </a:solidFill>
              </a:rPr>
              <a:t>«İmzala»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 tıklanarak </a:t>
            </a:r>
          </a:p>
          <a:p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        imzalama işlemi başlatılır.</a:t>
            </a:r>
          </a:p>
        </p:txBody>
      </p:sp>
      <p:sp>
        <p:nvSpPr>
          <p:cNvPr id="7" name="Akış Çizelgesi: Bağlayıcı 6">
            <a:extLst>
              <a:ext uri="{FF2B5EF4-FFF2-40B4-BE49-F238E27FC236}">
                <a16:creationId xmlns:a16="http://schemas.microsoft.com/office/drawing/2014/main" id="{8F656E47-359A-4067-9A8D-29BB746DDB3B}"/>
              </a:ext>
            </a:extLst>
          </p:cNvPr>
          <p:cNvSpPr/>
          <p:nvPr/>
        </p:nvSpPr>
        <p:spPr>
          <a:xfrm>
            <a:off x="174648" y="2734473"/>
            <a:ext cx="212421" cy="216515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125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Akış Çizelgesi: Bağlayıcı 8">
            <a:extLst>
              <a:ext uri="{FF2B5EF4-FFF2-40B4-BE49-F238E27FC236}">
                <a16:creationId xmlns:a16="http://schemas.microsoft.com/office/drawing/2014/main" id="{C1313DD4-6CA7-4E6F-9B04-7760DF008FB5}"/>
              </a:ext>
            </a:extLst>
          </p:cNvPr>
          <p:cNvSpPr/>
          <p:nvPr/>
        </p:nvSpPr>
        <p:spPr>
          <a:xfrm>
            <a:off x="6325939" y="2372449"/>
            <a:ext cx="212421" cy="216515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125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Akış Çizelgesi: Bağlayıcı 9">
            <a:extLst>
              <a:ext uri="{FF2B5EF4-FFF2-40B4-BE49-F238E27FC236}">
                <a16:creationId xmlns:a16="http://schemas.microsoft.com/office/drawing/2014/main" id="{FA95B378-EE0E-4353-868C-A3FA25D7662C}"/>
              </a:ext>
            </a:extLst>
          </p:cNvPr>
          <p:cNvSpPr/>
          <p:nvPr/>
        </p:nvSpPr>
        <p:spPr>
          <a:xfrm>
            <a:off x="9412039" y="1726735"/>
            <a:ext cx="212421" cy="216515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125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Akış Çizelgesi: Bağlayıcı 11">
            <a:extLst>
              <a:ext uri="{FF2B5EF4-FFF2-40B4-BE49-F238E27FC236}">
                <a16:creationId xmlns:a16="http://schemas.microsoft.com/office/drawing/2014/main" id="{392D9ABF-57A4-40B9-94A5-0FA1E752674B}"/>
              </a:ext>
            </a:extLst>
          </p:cNvPr>
          <p:cNvSpPr/>
          <p:nvPr/>
        </p:nvSpPr>
        <p:spPr>
          <a:xfrm>
            <a:off x="337372" y="5098599"/>
            <a:ext cx="212421" cy="216515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125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Akış Çizelgesi: Bağlayıcı 12">
            <a:extLst>
              <a:ext uri="{FF2B5EF4-FFF2-40B4-BE49-F238E27FC236}">
                <a16:creationId xmlns:a16="http://schemas.microsoft.com/office/drawing/2014/main" id="{BFD96AAB-2345-426A-BA3E-2ADB40F21EE5}"/>
              </a:ext>
            </a:extLst>
          </p:cNvPr>
          <p:cNvSpPr/>
          <p:nvPr/>
        </p:nvSpPr>
        <p:spPr>
          <a:xfrm>
            <a:off x="337372" y="5390706"/>
            <a:ext cx="212421" cy="216515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125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Akış Çizelgesi: Bağlayıcı 13">
            <a:extLst>
              <a:ext uri="{FF2B5EF4-FFF2-40B4-BE49-F238E27FC236}">
                <a16:creationId xmlns:a16="http://schemas.microsoft.com/office/drawing/2014/main" id="{9E0CD298-F216-49F2-8B32-CDC1EF5DD8FD}"/>
              </a:ext>
            </a:extLst>
          </p:cNvPr>
          <p:cNvSpPr/>
          <p:nvPr/>
        </p:nvSpPr>
        <p:spPr>
          <a:xfrm>
            <a:off x="333279" y="5885976"/>
            <a:ext cx="212421" cy="216515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125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Akış Çizelgesi: Bağlayıcı 18">
            <a:extLst>
              <a:ext uri="{FF2B5EF4-FFF2-40B4-BE49-F238E27FC236}">
                <a16:creationId xmlns:a16="http://schemas.microsoft.com/office/drawing/2014/main" id="{8C5F5C27-E842-421A-A62B-42F9C8239572}"/>
              </a:ext>
            </a:extLst>
          </p:cNvPr>
          <p:cNvSpPr/>
          <p:nvPr/>
        </p:nvSpPr>
        <p:spPr>
          <a:xfrm>
            <a:off x="7582018" y="1618477"/>
            <a:ext cx="212421" cy="216515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125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6CCDCF59-57A1-4E8B-83DA-FCB1ED432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901" y="5343081"/>
            <a:ext cx="342948" cy="342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847E89-A282-82DB-34B1-F464BFDFC4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80" y="3028691"/>
            <a:ext cx="2011859" cy="1801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Akış Çizelgesi: Bağlayıcı 19">
            <a:extLst>
              <a:ext uri="{FF2B5EF4-FFF2-40B4-BE49-F238E27FC236}">
                <a16:creationId xmlns:a16="http://schemas.microsoft.com/office/drawing/2014/main" id="{9C35C0D9-C23E-49CC-BD45-28640797E7E6}"/>
              </a:ext>
            </a:extLst>
          </p:cNvPr>
          <p:cNvSpPr/>
          <p:nvPr/>
        </p:nvSpPr>
        <p:spPr>
          <a:xfrm>
            <a:off x="7616741" y="3231386"/>
            <a:ext cx="212421" cy="216515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125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02434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>
            <a:extLst>
              <a:ext uri="{FF2B5EF4-FFF2-40B4-BE49-F238E27FC236}">
                <a16:creationId xmlns:a16="http://schemas.microsoft.com/office/drawing/2014/main" id="{7A57E667-8CDB-4B38-8821-93CB37BC61D0}"/>
              </a:ext>
            </a:extLst>
          </p:cNvPr>
          <p:cNvSpPr txBox="1">
            <a:spLocks/>
          </p:cNvSpPr>
          <p:nvPr/>
        </p:nvSpPr>
        <p:spPr>
          <a:xfrm>
            <a:off x="0" y="2237682"/>
            <a:ext cx="9906000" cy="238263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tr-TR" sz="36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WEB UYGULAMASI YARDIMCI ARAÇ </a:t>
            </a:r>
          </a:p>
          <a:p>
            <a:pPr>
              <a:lnSpc>
                <a:spcPct val="150000"/>
              </a:lnSpc>
            </a:pPr>
            <a:r>
              <a:rPr lang="tr-TR" sz="36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KURULUMU</a:t>
            </a:r>
          </a:p>
        </p:txBody>
      </p:sp>
    </p:spTree>
    <p:extLst>
      <p:ext uri="{BB962C8B-B14F-4D97-AF65-F5344CB8AC3E}">
        <p14:creationId xmlns:p14="http://schemas.microsoft.com/office/powerpoint/2010/main" val="1803991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Resim 27">
            <a:extLst>
              <a:ext uri="{FF2B5EF4-FFF2-40B4-BE49-F238E27FC236}">
                <a16:creationId xmlns:a16="http://schemas.microsoft.com/office/drawing/2014/main" id="{333FF95E-472E-4D44-B45B-8CEC22745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56" y="3259456"/>
            <a:ext cx="5063016" cy="2344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89ED94F-CF46-4E1B-B0CB-428CFC320ED4}"/>
              </a:ext>
            </a:extLst>
          </p:cNvPr>
          <p:cNvSpPr txBox="1"/>
          <p:nvPr/>
        </p:nvSpPr>
        <p:spPr>
          <a:xfrm>
            <a:off x="0" y="504000"/>
            <a:ext cx="990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Web Uygulaması Yardımcı Araç Kurulumu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tr-TR" sz="1500" dirty="0">
                <a:solidFill>
                  <a:schemeClr val="bg1"/>
                </a:solidFill>
              </a:rPr>
              <a:t>z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</a:p>
        </p:txBody>
      </p:sp>
      <p:sp>
        <p:nvSpPr>
          <p:cNvPr id="5" name="8 Köşeleri Yuvarlanmış Dikdörtgen Belirtme Çizgisi">
            <a:extLst>
              <a:ext uri="{FF2B5EF4-FFF2-40B4-BE49-F238E27FC236}">
                <a16:creationId xmlns:a16="http://schemas.microsoft.com/office/drawing/2014/main" id="{ABCED9BF-A717-4F4A-B593-6BCAC37A19FB}"/>
              </a:ext>
            </a:extLst>
          </p:cNvPr>
          <p:cNvSpPr/>
          <p:nvPr/>
        </p:nvSpPr>
        <p:spPr>
          <a:xfrm>
            <a:off x="88776" y="1113085"/>
            <a:ext cx="6292974" cy="1877765"/>
          </a:xfrm>
          <a:prstGeom prst="wedgeRoundRectCallout">
            <a:avLst>
              <a:gd name="adj1" fmla="val 44870"/>
              <a:gd name="adj2" fmla="val -276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	Ek Ödeme Beyanı, Eğitim/Öğretim Faaliyet Cetveli gibi belgelerin elektronik imza (e-imza) ile imzalanabilmesi için yardımcı bir araç kullanılmaktadır. Bu aracın bilgisayarınıza kurulması gerekmektedir. </a:t>
            </a:r>
          </a:p>
          <a:p>
            <a:endParaRPr lang="tr-TR" sz="1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İlgili uygulama daha önce bilgisayarınıza yüklenmiş ise    1   numaralı resimdeki gibi bir simge olması gerekmektedir.</a:t>
            </a:r>
          </a:p>
        </p:txBody>
      </p:sp>
      <p:sp>
        <p:nvSpPr>
          <p:cNvPr id="15" name="Akış Çizelgesi: Bağlayıcı 14">
            <a:extLst>
              <a:ext uri="{FF2B5EF4-FFF2-40B4-BE49-F238E27FC236}">
                <a16:creationId xmlns:a16="http://schemas.microsoft.com/office/drawing/2014/main" id="{9BEED7A9-EA18-4DD9-ADB3-451CA3182E45}"/>
              </a:ext>
            </a:extLst>
          </p:cNvPr>
          <p:cNvSpPr/>
          <p:nvPr/>
        </p:nvSpPr>
        <p:spPr>
          <a:xfrm>
            <a:off x="4354051" y="2123982"/>
            <a:ext cx="212421" cy="216515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125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" name="8 Köşeleri Yuvarlanmış Dikdörtgen Belirtme Çizgisi">
            <a:extLst>
              <a:ext uri="{FF2B5EF4-FFF2-40B4-BE49-F238E27FC236}">
                <a16:creationId xmlns:a16="http://schemas.microsoft.com/office/drawing/2014/main" id="{D82119CC-609E-420D-A43D-89A105CDE87F}"/>
              </a:ext>
            </a:extLst>
          </p:cNvPr>
          <p:cNvSpPr/>
          <p:nvPr/>
        </p:nvSpPr>
        <p:spPr>
          <a:xfrm>
            <a:off x="105731" y="3366930"/>
            <a:ext cx="3380419" cy="3300743"/>
          </a:xfrm>
          <a:prstGeom prst="wedgeRoundRectCallout">
            <a:avLst>
              <a:gd name="adj1" fmla="val 44870"/>
              <a:gd name="adj2" fmla="val -276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Uygulama kurulmamış ise imzalama işlemi yaparken  2   numaralı resimdeki gibi uyarı gelecektir.</a:t>
            </a:r>
          </a:p>
          <a:p>
            <a:endParaRPr lang="tr-TR" sz="1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sz="1400" b="1" dirty="0">
                <a:solidFill>
                  <a:srgbClr val="FF0000"/>
                </a:solidFill>
              </a:rPr>
              <a:t>«imza uygulaması kurulumu için tıklayınız»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metnini tıklayarak bilgisayarınıza uygulamayı indirip kurabileceğiniz   3  numaralı resimdeki sayfaya yönlendirecektir.</a:t>
            </a:r>
          </a:p>
          <a:p>
            <a:endParaRPr lang="tr-TR" sz="1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Sayfada bulunan </a:t>
            </a:r>
            <a:r>
              <a:rPr lang="tr-TR" sz="1400" b="1" dirty="0">
                <a:solidFill>
                  <a:srgbClr val="FF0000"/>
                </a:solidFill>
              </a:rPr>
              <a:t>«</a:t>
            </a:r>
            <a:r>
              <a:rPr lang="tr-TR" sz="1400" b="1" dirty="0" err="1">
                <a:solidFill>
                  <a:srgbClr val="FF0000"/>
                </a:solidFill>
              </a:rPr>
              <a:t>Launch</a:t>
            </a:r>
            <a:r>
              <a:rPr lang="tr-TR" sz="1400" b="1" dirty="0">
                <a:solidFill>
                  <a:srgbClr val="FF0000"/>
                </a:solidFill>
              </a:rPr>
              <a:t>» 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ifadesi tıklanarak kurulum işlemi başlatılabilir.</a:t>
            </a:r>
          </a:p>
        </p:txBody>
      </p:sp>
      <p:sp>
        <p:nvSpPr>
          <p:cNvPr id="25" name="Akış Çizelgesi: Bağlayıcı 24">
            <a:extLst>
              <a:ext uri="{FF2B5EF4-FFF2-40B4-BE49-F238E27FC236}">
                <a16:creationId xmlns:a16="http://schemas.microsoft.com/office/drawing/2014/main" id="{C6EC58FB-4F34-43CA-BA1B-52A29062089E}"/>
              </a:ext>
            </a:extLst>
          </p:cNvPr>
          <p:cNvSpPr/>
          <p:nvPr/>
        </p:nvSpPr>
        <p:spPr>
          <a:xfrm>
            <a:off x="1565905" y="3784639"/>
            <a:ext cx="212421" cy="216515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125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6" name="Grup 25">
            <a:extLst>
              <a:ext uri="{FF2B5EF4-FFF2-40B4-BE49-F238E27FC236}">
                <a16:creationId xmlns:a16="http://schemas.microsoft.com/office/drawing/2014/main" id="{7F8B5879-B26A-4A61-876C-55C79242A48F}"/>
              </a:ext>
            </a:extLst>
          </p:cNvPr>
          <p:cNvGrpSpPr/>
          <p:nvPr/>
        </p:nvGrpSpPr>
        <p:grpSpPr>
          <a:xfrm>
            <a:off x="6660059" y="1368884"/>
            <a:ext cx="2459214" cy="1346681"/>
            <a:chOff x="3670287" y="2386932"/>
            <a:chExt cx="2459214" cy="1346681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78933B24-D9C2-4283-B2AB-DEAB2BA562F0}"/>
                </a:ext>
              </a:extLst>
            </p:cNvPr>
            <p:cNvGrpSpPr/>
            <p:nvPr/>
          </p:nvGrpSpPr>
          <p:grpSpPr>
            <a:xfrm>
              <a:off x="3776498" y="2495190"/>
              <a:ext cx="2353003" cy="1238423"/>
              <a:chOff x="3776498" y="2495190"/>
              <a:chExt cx="2353003" cy="1238423"/>
            </a:xfrm>
          </p:grpSpPr>
          <p:pic>
            <p:nvPicPr>
              <p:cNvPr id="3" name="Resim 2">
                <a:extLst>
                  <a:ext uri="{FF2B5EF4-FFF2-40B4-BE49-F238E27FC236}">
                    <a16:creationId xmlns:a16="http://schemas.microsoft.com/office/drawing/2014/main" id="{49251FD4-9585-4101-9DB4-557EBD4FB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6498" y="2495190"/>
                <a:ext cx="2353003" cy="123842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23" name="Dikdörtgen: Köşeleri Yuvarlatılmış 22">
                <a:extLst>
                  <a:ext uri="{FF2B5EF4-FFF2-40B4-BE49-F238E27FC236}">
                    <a16:creationId xmlns:a16="http://schemas.microsoft.com/office/drawing/2014/main" id="{3659CC48-0B5D-4724-AD04-89CF3A57C10E}"/>
                  </a:ext>
                </a:extLst>
              </p:cNvPr>
              <p:cNvSpPr/>
              <p:nvPr/>
            </p:nvSpPr>
            <p:spPr>
              <a:xfrm>
                <a:off x="4208098" y="2954828"/>
                <a:ext cx="409076" cy="417022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1" name="Akış Çizelgesi: Bağlayıcı 20">
              <a:extLst>
                <a:ext uri="{FF2B5EF4-FFF2-40B4-BE49-F238E27FC236}">
                  <a16:creationId xmlns:a16="http://schemas.microsoft.com/office/drawing/2014/main" id="{6AADAA05-738F-4DD3-9A9A-3CC6FC15E6A0}"/>
                </a:ext>
              </a:extLst>
            </p:cNvPr>
            <p:cNvSpPr/>
            <p:nvPr/>
          </p:nvSpPr>
          <p:spPr>
            <a:xfrm>
              <a:off x="3670287" y="2386932"/>
              <a:ext cx="212421" cy="216515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r-TR" sz="1125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31" name="Resim 30">
            <a:extLst>
              <a:ext uri="{FF2B5EF4-FFF2-40B4-BE49-F238E27FC236}">
                <a16:creationId xmlns:a16="http://schemas.microsoft.com/office/drawing/2014/main" id="{BDF570AA-924B-4A98-B31B-338B8C68C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802" y="5419725"/>
            <a:ext cx="3905795" cy="1247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Akış Çizelgesi: Bağlayıcı 31">
            <a:extLst>
              <a:ext uri="{FF2B5EF4-FFF2-40B4-BE49-F238E27FC236}">
                <a16:creationId xmlns:a16="http://schemas.microsoft.com/office/drawing/2014/main" id="{F290A029-3BEE-488C-BFFE-3C1002635182}"/>
              </a:ext>
            </a:extLst>
          </p:cNvPr>
          <p:cNvSpPr/>
          <p:nvPr/>
        </p:nvSpPr>
        <p:spPr>
          <a:xfrm>
            <a:off x="3558545" y="3173765"/>
            <a:ext cx="212421" cy="216515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125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Akış Çizelgesi: Bağlayıcı 32">
            <a:extLst>
              <a:ext uri="{FF2B5EF4-FFF2-40B4-BE49-F238E27FC236}">
                <a16:creationId xmlns:a16="http://schemas.microsoft.com/office/drawing/2014/main" id="{1A7F24DB-B230-4858-A536-13FE3091850B}"/>
              </a:ext>
            </a:extLst>
          </p:cNvPr>
          <p:cNvSpPr/>
          <p:nvPr/>
        </p:nvSpPr>
        <p:spPr>
          <a:xfrm>
            <a:off x="5465641" y="5331484"/>
            <a:ext cx="212421" cy="216515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125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" name="Akış Çizelgesi: Bağlayıcı 33">
            <a:extLst>
              <a:ext uri="{FF2B5EF4-FFF2-40B4-BE49-F238E27FC236}">
                <a16:creationId xmlns:a16="http://schemas.microsoft.com/office/drawing/2014/main" id="{4EDCA006-108D-4B05-BA09-339E87CBC6F5}"/>
              </a:ext>
            </a:extLst>
          </p:cNvPr>
          <p:cNvSpPr/>
          <p:nvPr/>
        </p:nvSpPr>
        <p:spPr>
          <a:xfrm>
            <a:off x="1498318" y="5079447"/>
            <a:ext cx="212421" cy="216515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125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07670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 30">
            <a:extLst>
              <a:ext uri="{FF2B5EF4-FFF2-40B4-BE49-F238E27FC236}">
                <a16:creationId xmlns:a16="http://schemas.microsoft.com/office/drawing/2014/main" id="{98EC682B-6600-4DFB-8F07-081F9E6923FA}"/>
              </a:ext>
            </a:extLst>
          </p:cNvPr>
          <p:cNvGrpSpPr/>
          <p:nvPr/>
        </p:nvGrpSpPr>
        <p:grpSpPr>
          <a:xfrm>
            <a:off x="4579873" y="791736"/>
            <a:ext cx="3188119" cy="1357144"/>
            <a:chOff x="4579873" y="791736"/>
            <a:chExt cx="3188119" cy="1357144"/>
          </a:xfrm>
        </p:grpSpPr>
        <p:pic>
          <p:nvPicPr>
            <p:cNvPr id="20" name="Resim 19">
              <a:extLst>
                <a:ext uri="{FF2B5EF4-FFF2-40B4-BE49-F238E27FC236}">
                  <a16:creationId xmlns:a16="http://schemas.microsoft.com/office/drawing/2014/main" id="{DE5F47F0-242B-4535-8FA0-FA017CD8C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27" y="912926"/>
              <a:ext cx="3088165" cy="400318"/>
            </a:xfrm>
            <a:prstGeom prst="rect">
              <a:avLst/>
            </a:prstGeom>
          </p:spPr>
        </p:pic>
        <p:sp>
          <p:nvSpPr>
            <p:cNvPr id="27" name="Akış Çizelgesi: Bağlayıcı 26">
              <a:extLst>
                <a:ext uri="{FF2B5EF4-FFF2-40B4-BE49-F238E27FC236}">
                  <a16:creationId xmlns:a16="http://schemas.microsoft.com/office/drawing/2014/main" id="{C8649977-5576-4C95-B924-FFE93BD7F201}"/>
                </a:ext>
              </a:extLst>
            </p:cNvPr>
            <p:cNvSpPr/>
            <p:nvPr/>
          </p:nvSpPr>
          <p:spPr>
            <a:xfrm>
              <a:off x="4579873" y="791736"/>
              <a:ext cx="212421" cy="216515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r-TR" sz="1125" b="1" dirty="0">
                  <a:solidFill>
                    <a:schemeClr val="bg1"/>
                  </a:solidFill>
                </a:rPr>
                <a:t>4</a:t>
              </a:r>
            </a:p>
          </p:txBody>
        </p:sp>
        <p:pic>
          <p:nvPicPr>
            <p:cNvPr id="18" name="Resim 17">
              <a:extLst>
                <a:ext uri="{FF2B5EF4-FFF2-40B4-BE49-F238E27FC236}">
                  <a16:creationId xmlns:a16="http://schemas.microsoft.com/office/drawing/2014/main" id="{4D6315A5-71A6-480A-AB48-163BAA65C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877" y="1272458"/>
              <a:ext cx="3067478" cy="876422"/>
            </a:xfrm>
            <a:prstGeom prst="rect">
              <a:avLst/>
            </a:prstGeom>
          </p:spPr>
        </p:pic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C89ED94F-CF46-4E1B-B0CB-428CFC320ED4}"/>
              </a:ext>
            </a:extLst>
          </p:cNvPr>
          <p:cNvSpPr txBox="1"/>
          <p:nvPr/>
        </p:nvSpPr>
        <p:spPr>
          <a:xfrm>
            <a:off x="0" y="504000"/>
            <a:ext cx="990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Web Uygulaması Yardımcı Araç Kurulumu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tr-TR" sz="1500" dirty="0">
                <a:solidFill>
                  <a:schemeClr val="bg1"/>
                </a:solidFill>
              </a:rPr>
              <a:t>z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</a:p>
        </p:txBody>
      </p:sp>
      <p:sp>
        <p:nvSpPr>
          <p:cNvPr id="5" name="8 Köşeleri Yuvarlanmış Dikdörtgen Belirtme Çizgisi">
            <a:extLst>
              <a:ext uri="{FF2B5EF4-FFF2-40B4-BE49-F238E27FC236}">
                <a16:creationId xmlns:a16="http://schemas.microsoft.com/office/drawing/2014/main" id="{ABCED9BF-A717-4F4A-B593-6BCAC37A19FB}"/>
              </a:ext>
            </a:extLst>
          </p:cNvPr>
          <p:cNvSpPr/>
          <p:nvPr/>
        </p:nvSpPr>
        <p:spPr>
          <a:xfrm>
            <a:off x="88776" y="1113085"/>
            <a:ext cx="4473699" cy="1417051"/>
          </a:xfrm>
          <a:prstGeom prst="wedgeRoundRectCallout">
            <a:avLst>
              <a:gd name="adj1" fmla="val 44870"/>
              <a:gd name="adj2" fmla="val -276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    Uygulama kurulumu bazı internet tarayıcılarında dosyayı kaydettikten sonra uyarılar gelmektedir. </a:t>
            </a:r>
          </a:p>
          <a:p>
            <a:pPr algn="just"/>
            <a:endParaRPr lang="tr-TR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Bu uyarılarda </a:t>
            </a:r>
            <a:r>
              <a:rPr lang="tr-TR" sz="1400" b="1" dirty="0">
                <a:solidFill>
                  <a:srgbClr val="FF0000"/>
                </a:solidFill>
              </a:rPr>
              <a:t>«Sakla»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seçeneği seçilir ve uygulama ismi çift tıklanarak kurulum işlemi başlatılır.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1795159-BFD4-4E0D-84DF-42CB7862F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4" y="4231624"/>
            <a:ext cx="4887007" cy="1905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96C8D86-8733-40D4-A307-4B80E027E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154" y="5402511"/>
            <a:ext cx="1591739" cy="162033"/>
          </a:xfrm>
          <a:prstGeom prst="rect">
            <a:avLst/>
          </a:prstGeom>
        </p:spPr>
      </p:pic>
      <p:sp>
        <p:nvSpPr>
          <p:cNvPr id="22" name="Akış Çizelgesi: Bağlayıcı 21">
            <a:extLst>
              <a:ext uri="{FF2B5EF4-FFF2-40B4-BE49-F238E27FC236}">
                <a16:creationId xmlns:a16="http://schemas.microsoft.com/office/drawing/2014/main" id="{07DD6134-8CF1-4CC4-88C8-71569ADCEFB0}"/>
              </a:ext>
            </a:extLst>
          </p:cNvPr>
          <p:cNvSpPr/>
          <p:nvPr/>
        </p:nvSpPr>
        <p:spPr>
          <a:xfrm>
            <a:off x="215653" y="1221351"/>
            <a:ext cx="212421" cy="216515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125" b="1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30" name="Grup 29">
            <a:extLst>
              <a:ext uri="{FF2B5EF4-FFF2-40B4-BE49-F238E27FC236}">
                <a16:creationId xmlns:a16="http://schemas.microsoft.com/office/drawing/2014/main" id="{0263A66F-328C-4CBF-BFB2-D8D712483B11}"/>
              </a:ext>
            </a:extLst>
          </p:cNvPr>
          <p:cNvGrpSpPr/>
          <p:nvPr/>
        </p:nvGrpSpPr>
        <p:grpSpPr>
          <a:xfrm>
            <a:off x="6684669" y="2199540"/>
            <a:ext cx="3088165" cy="1737518"/>
            <a:chOff x="3369366" y="2902404"/>
            <a:chExt cx="3088165" cy="1737518"/>
          </a:xfrm>
        </p:grpSpPr>
        <p:pic>
          <p:nvPicPr>
            <p:cNvPr id="29" name="Resim 28">
              <a:extLst>
                <a:ext uri="{FF2B5EF4-FFF2-40B4-BE49-F238E27FC236}">
                  <a16:creationId xmlns:a16="http://schemas.microsoft.com/office/drawing/2014/main" id="{A4F87962-6FB4-4DC6-9C28-C6870F11E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366" y="2902404"/>
              <a:ext cx="3088165" cy="40031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C87A70F6-9BE4-480A-BD44-9D0B3B97C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566" y="3306236"/>
              <a:ext cx="3010320" cy="13336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2" name="8 Köşeleri Yuvarlanmış Dikdörtgen Belirtme Çizgisi">
            <a:extLst>
              <a:ext uri="{FF2B5EF4-FFF2-40B4-BE49-F238E27FC236}">
                <a16:creationId xmlns:a16="http://schemas.microsoft.com/office/drawing/2014/main" id="{DF7F6269-18E8-40B6-B137-AA8B059C84F0}"/>
              </a:ext>
            </a:extLst>
          </p:cNvPr>
          <p:cNvSpPr/>
          <p:nvPr/>
        </p:nvSpPr>
        <p:spPr>
          <a:xfrm>
            <a:off x="71019" y="4195812"/>
            <a:ext cx="4473699" cy="1006201"/>
          </a:xfrm>
          <a:prstGeom prst="wedgeRoundRectCallout">
            <a:avLst>
              <a:gd name="adj1" fmla="val 44870"/>
              <a:gd name="adj2" fmla="val -276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    Kurulum işlemi yandaki resimdeki gibi devam etmektedir.  Bu ekran otomatik olarak kapanacaktır.</a:t>
            </a:r>
          </a:p>
          <a:p>
            <a:pPr algn="just"/>
            <a:endParaRPr lang="tr-TR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Akış Çizelgesi: Bağlayıcı 32">
            <a:extLst>
              <a:ext uri="{FF2B5EF4-FFF2-40B4-BE49-F238E27FC236}">
                <a16:creationId xmlns:a16="http://schemas.microsoft.com/office/drawing/2014/main" id="{D34B99A3-D763-408F-A8FB-F1993CDF40BD}"/>
              </a:ext>
            </a:extLst>
          </p:cNvPr>
          <p:cNvSpPr/>
          <p:nvPr/>
        </p:nvSpPr>
        <p:spPr>
          <a:xfrm>
            <a:off x="158502" y="4310779"/>
            <a:ext cx="212421" cy="216515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125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4" name="Akış Çizelgesi: Bağlayıcı 33">
            <a:extLst>
              <a:ext uri="{FF2B5EF4-FFF2-40B4-BE49-F238E27FC236}">
                <a16:creationId xmlns:a16="http://schemas.microsoft.com/office/drawing/2014/main" id="{4C3858FC-ABEA-4ECC-9551-DB64823AFCF7}"/>
              </a:ext>
            </a:extLst>
          </p:cNvPr>
          <p:cNvSpPr/>
          <p:nvPr/>
        </p:nvSpPr>
        <p:spPr>
          <a:xfrm>
            <a:off x="4689351" y="4180107"/>
            <a:ext cx="212421" cy="216515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125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554D5EE9-A790-4C8C-8D25-0E54201C4E73}"/>
              </a:ext>
            </a:extLst>
          </p:cNvPr>
          <p:cNvSpPr/>
          <p:nvPr/>
        </p:nvSpPr>
        <p:spPr>
          <a:xfrm>
            <a:off x="6638191" y="1401036"/>
            <a:ext cx="648358" cy="32476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11F7098D-A971-4EF0-BBBF-C63F82CAB1DC}"/>
              </a:ext>
            </a:extLst>
          </p:cNvPr>
          <p:cNvSpPr/>
          <p:nvPr/>
        </p:nvSpPr>
        <p:spPr>
          <a:xfrm>
            <a:off x="6826639" y="3067756"/>
            <a:ext cx="2832391" cy="41839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" name="Düz Ok Bağlayıcısı 2">
            <a:extLst>
              <a:ext uri="{FF2B5EF4-FFF2-40B4-BE49-F238E27FC236}">
                <a16:creationId xmlns:a16="http://schemas.microsoft.com/office/drawing/2014/main" id="{560D6D91-6964-4DB6-9E57-E425310C5130}"/>
              </a:ext>
            </a:extLst>
          </p:cNvPr>
          <p:cNvCxnSpPr>
            <a:stCxn id="17" idx="2"/>
            <a:endCxn id="19" idx="0"/>
          </p:cNvCxnSpPr>
          <p:nvPr/>
        </p:nvCxnSpPr>
        <p:spPr>
          <a:xfrm>
            <a:off x="6962370" y="1725804"/>
            <a:ext cx="1280465" cy="134195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585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89ED94F-CF46-4E1B-B0CB-428CFC320ED4}"/>
              </a:ext>
            </a:extLst>
          </p:cNvPr>
          <p:cNvSpPr txBox="1"/>
          <p:nvPr/>
        </p:nvSpPr>
        <p:spPr>
          <a:xfrm>
            <a:off x="0" y="504000"/>
            <a:ext cx="990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Web Uygulaması Yardımcı Araç Kurulumu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tr-TR" sz="1500" dirty="0">
                <a:solidFill>
                  <a:schemeClr val="bg1"/>
                </a:solidFill>
              </a:rPr>
              <a:t>z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</a:p>
        </p:txBody>
      </p:sp>
      <p:sp>
        <p:nvSpPr>
          <p:cNvPr id="5" name="8 Köşeleri Yuvarlanmış Dikdörtgen Belirtme Çizgisi">
            <a:extLst>
              <a:ext uri="{FF2B5EF4-FFF2-40B4-BE49-F238E27FC236}">
                <a16:creationId xmlns:a16="http://schemas.microsoft.com/office/drawing/2014/main" id="{ABCED9BF-A717-4F4A-B593-6BCAC37A19FB}"/>
              </a:ext>
            </a:extLst>
          </p:cNvPr>
          <p:cNvSpPr/>
          <p:nvPr/>
        </p:nvSpPr>
        <p:spPr>
          <a:xfrm>
            <a:off x="88776" y="1113085"/>
            <a:ext cx="4187949" cy="1315789"/>
          </a:xfrm>
          <a:prstGeom prst="wedgeRoundRectCallout">
            <a:avLst>
              <a:gd name="adj1" fmla="val 44870"/>
              <a:gd name="adj2" fmla="val -276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     Kurulum işlemi tamamlandıktan sonra uygulama çalışma aşamasında resimlerdeki gibi uyarı ekranları gelecektir. Bu uyarı ekranlarındaki onay kutucukları işaretleyip </a:t>
            </a:r>
            <a:r>
              <a:rPr lang="tr-TR" sz="1400" b="1" dirty="0">
                <a:solidFill>
                  <a:srgbClr val="FF0000"/>
                </a:solidFill>
              </a:rPr>
              <a:t>«Run»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seçeneği tıklanarak işleme devam edilir.</a:t>
            </a:r>
          </a:p>
        </p:txBody>
      </p:sp>
      <p:sp>
        <p:nvSpPr>
          <p:cNvPr id="22" name="Akış Çizelgesi: Bağlayıcı 21">
            <a:extLst>
              <a:ext uri="{FF2B5EF4-FFF2-40B4-BE49-F238E27FC236}">
                <a16:creationId xmlns:a16="http://schemas.microsoft.com/office/drawing/2014/main" id="{07DD6134-8CF1-4CC4-88C8-71569ADCEFB0}"/>
              </a:ext>
            </a:extLst>
          </p:cNvPr>
          <p:cNvSpPr/>
          <p:nvPr/>
        </p:nvSpPr>
        <p:spPr>
          <a:xfrm>
            <a:off x="215653" y="1221351"/>
            <a:ext cx="212421" cy="216515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125" b="1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36" name="Resim 35">
            <a:extLst>
              <a:ext uri="{FF2B5EF4-FFF2-40B4-BE49-F238E27FC236}">
                <a16:creationId xmlns:a16="http://schemas.microsoft.com/office/drawing/2014/main" id="{320E2ED6-0B90-4A54-A2E4-49B990A41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3" y="2821993"/>
            <a:ext cx="5306165" cy="3801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Resim 39">
            <a:extLst>
              <a:ext uri="{FF2B5EF4-FFF2-40B4-BE49-F238E27FC236}">
                <a16:creationId xmlns:a16="http://schemas.microsoft.com/office/drawing/2014/main" id="{7006475E-F024-4158-8F01-CBDECF3F6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690" y="1007092"/>
            <a:ext cx="5258534" cy="3219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Resim 43">
            <a:extLst>
              <a:ext uri="{FF2B5EF4-FFF2-40B4-BE49-F238E27FC236}">
                <a16:creationId xmlns:a16="http://schemas.microsoft.com/office/drawing/2014/main" id="{1B9A2404-BFF0-40AE-A0AB-334A8A35D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30" y="1770979"/>
            <a:ext cx="1591739" cy="162033"/>
          </a:xfrm>
          <a:prstGeom prst="rect">
            <a:avLst/>
          </a:prstGeom>
        </p:spPr>
      </p:pic>
      <p:pic>
        <p:nvPicPr>
          <p:cNvPr id="45" name="Resim 44">
            <a:extLst>
              <a:ext uri="{FF2B5EF4-FFF2-40B4-BE49-F238E27FC236}">
                <a16:creationId xmlns:a16="http://schemas.microsoft.com/office/drawing/2014/main" id="{0D19AA70-7FE5-45A8-8D71-CFDB3A900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29" y="1999564"/>
            <a:ext cx="1591739" cy="162033"/>
          </a:xfrm>
          <a:prstGeom prst="rect">
            <a:avLst/>
          </a:prstGeom>
        </p:spPr>
      </p:pic>
      <p:pic>
        <p:nvPicPr>
          <p:cNvPr id="46" name="Resim 45">
            <a:extLst>
              <a:ext uri="{FF2B5EF4-FFF2-40B4-BE49-F238E27FC236}">
                <a16:creationId xmlns:a16="http://schemas.microsoft.com/office/drawing/2014/main" id="{B777BE99-C3A2-4021-95FA-F3B79D2F3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28" y="2266841"/>
            <a:ext cx="1591739" cy="162033"/>
          </a:xfrm>
          <a:prstGeom prst="rect">
            <a:avLst/>
          </a:prstGeom>
        </p:spPr>
      </p:pic>
      <p:pic>
        <p:nvPicPr>
          <p:cNvPr id="47" name="Resim 46">
            <a:extLst>
              <a:ext uri="{FF2B5EF4-FFF2-40B4-BE49-F238E27FC236}">
                <a16:creationId xmlns:a16="http://schemas.microsoft.com/office/drawing/2014/main" id="{6C887145-06CB-4564-8662-42FE95AB4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22" y="3695029"/>
            <a:ext cx="1591739" cy="162033"/>
          </a:xfrm>
          <a:prstGeom prst="rect">
            <a:avLst/>
          </a:prstGeom>
        </p:spPr>
      </p:pic>
      <p:pic>
        <p:nvPicPr>
          <p:cNvPr id="48" name="Resim 47">
            <a:extLst>
              <a:ext uri="{FF2B5EF4-FFF2-40B4-BE49-F238E27FC236}">
                <a16:creationId xmlns:a16="http://schemas.microsoft.com/office/drawing/2014/main" id="{38A77EDF-2401-40CB-B000-EF83374CD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21" y="3952204"/>
            <a:ext cx="1591739" cy="162033"/>
          </a:xfrm>
          <a:prstGeom prst="rect">
            <a:avLst/>
          </a:prstGeom>
        </p:spPr>
      </p:pic>
      <p:pic>
        <p:nvPicPr>
          <p:cNvPr id="49" name="Resim 48">
            <a:extLst>
              <a:ext uri="{FF2B5EF4-FFF2-40B4-BE49-F238E27FC236}">
                <a16:creationId xmlns:a16="http://schemas.microsoft.com/office/drawing/2014/main" id="{A7F2EF4C-7B5A-4592-A80D-22CBB5E01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25" y="3692725"/>
            <a:ext cx="1591739" cy="16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9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8D7C6A8-C0DB-90EB-AFE0-D564DB1C6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44" y="2293756"/>
            <a:ext cx="8454415" cy="4104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Metin kutusu 10"/>
          <p:cNvSpPr txBox="1"/>
          <p:nvPr/>
        </p:nvSpPr>
        <p:spPr>
          <a:xfrm>
            <a:off x="-6028" y="459610"/>
            <a:ext cx="9912027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Hekim Nöbet/İcap Çizelgeleri Giriş İşlemleri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tr-TR" sz="1500" dirty="0">
                <a:solidFill>
                  <a:schemeClr val="bg1"/>
                </a:solidFill>
              </a:rPr>
              <a:t>z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</a:p>
        </p:txBody>
      </p:sp>
      <p:sp>
        <p:nvSpPr>
          <p:cNvPr id="18" name="8 Köşeleri Yuvarlanmış Dikdörtgen Belirtme Çizgisi"/>
          <p:cNvSpPr/>
          <p:nvPr/>
        </p:nvSpPr>
        <p:spPr>
          <a:xfrm>
            <a:off x="71020" y="763611"/>
            <a:ext cx="9729928" cy="1477466"/>
          </a:xfrm>
          <a:prstGeom prst="wedgeRoundRectCallout">
            <a:avLst>
              <a:gd name="adj1" fmla="val 44870"/>
              <a:gd name="adj2" fmla="val -276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2863" algn="ctr" eaLnBrk="0" hangingPunct="0"/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Öğretim Üye/Görevlileri Ek Ödeme Beyan İşlemleri için</a:t>
            </a:r>
          </a:p>
          <a:p>
            <a:pPr marL="42863" algn="ctr" eaLnBrk="0" hangingPunct="0"/>
            <a:r>
              <a:rPr lang="tr-TR" sz="2000" b="1" dirty="0">
                <a:solidFill>
                  <a:srgbClr val="7030A0"/>
                </a:solidFill>
              </a:rPr>
              <a:t>hastaneler.erciyes.edu.tr</a:t>
            </a:r>
            <a:r>
              <a:rPr lang="tr-TR" sz="1400" b="1" dirty="0">
                <a:solidFill>
                  <a:srgbClr val="7030A0"/>
                </a:solidFill>
              </a:rPr>
              <a:t> 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giriş yapılır ve sayfada bulunan </a:t>
            </a:r>
          </a:p>
          <a:p>
            <a:pPr marL="42863" algn="ctr" eaLnBrk="0" hangingPunct="0"/>
            <a:r>
              <a:rPr lang="tr-TR" sz="1600" b="1" dirty="0">
                <a:solidFill>
                  <a:schemeClr val="accent2">
                    <a:lumMod val="75000"/>
                  </a:schemeClr>
                </a:solidFill>
              </a:rPr>
              <a:t>«Online İşlemler»</a:t>
            </a:r>
            <a:r>
              <a:rPr lang="tr-TR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sekmesindeki </a:t>
            </a:r>
            <a:r>
              <a:rPr lang="tr-TR" sz="1600" b="1" dirty="0">
                <a:solidFill>
                  <a:schemeClr val="accent2">
                    <a:lumMod val="75000"/>
                  </a:schemeClr>
                </a:solidFill>
              </a:rPr>
              <a:t>«Hekim Nöbet Giriş İşlemleri»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42863" algn="ctr" eaLnBrk="0" hangingPunct="0"/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tıklanarak kullanıcı giriş sayfası açılmaktadır.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FDA9275F-B8C7-48DA-BA2A-58FD5F86FB7C}"/>
              </a:ext>
            </a:extLst>
          </p:cNvPr>
          <p:cNvSpPr/>
          <p:nvPr/>
        </p:nvSpPr>
        <p:spPr>
          <a:xfrm>
            <a:off x="6273692" y="3006310"/>
            <a:ext cx="1013013" cy="24400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D18337C2-62C6-44F2-9224-BB53CF49EBAE}"/>
              </a:ext>
            </a:extLst>
          </p:cNvPr>
          <p:cNvSpPr/>
          <p:nvPr/>
        </p:nvSpPr>
        <p:spPr>
          <a:xfrm>
            <a:off x="2932973" y="4346073"/>
            <a:ext cx="1379051" cy="27971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2722B030-525D-46DD-9A7C-E31240C8C874}"/>
              </a:ext>
            </a:extLst>
          </p:cNvPr>
          <p:cNvCxnSpPr>
            <a:cxnSpLocks/>
          </p:cNvCxnSpPr>
          <p:nvPr/>
        </p:nvCxnSpPr>
        <p:spPr>
          <a:xfrm flipH="1">
            <a:off x="4312024" y="3298207"/>
            <a:ext cx="1961668" cy="104786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482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89ED94F-CF46-4E1B-B0CB-428CFC320ED4}"/>
              </a:ext>
            </a:extLst>
          </p:cNvPr>
          <p:cNvSpPr txBox="1"/>
          <p:nvPr/>
        </p:nvSpPr>
        <p:spPr>
          <a:xfrm>
            <a:off x="0" y="504000"/>
            <a:ext cx="990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Web Uygulaması Yardımcı Araç Kurulumu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tr-TR" sz="1500" dirty="0">
                <a:solidFill>
                  <a:schemeClr val="bg1"/>
                </a:solidFill>
              </a:rPr>
              <a:t>z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</a:p>
        </p:txBody>
      </p:sp>
      <p:sp>
        <p:nvSpPr>
          <p:cNvPr id="5" name="8 Köşeleri Yuvarlanmış Dikdörtgen Belirtme Çizgisi">
            <a:extLst>
              <a:ext uri="{FF2B5EF4-FFF2-40B4-BE49-F238E27FC236}">
                <a16:creationId xmlns:a16="http://schemas.microsoft.com/office/drawing/2014/main" id="{ABCED9BF-A717-4F4A-B593-6BCAC37A19FB}"/>
              </a:ext>
            </a:extLst>
          </p:cNvPr>
          <p:cNvSpPr/>
          <p:nvPr/>
        </p:nvSpPr>
        <p:spPr>
          <a:xfrm>
            <a:off x="159797" y="2270956"/>
            <a:ext cx="6292974" cy="1354908"/>
          </a:xfrm>
          <a:prstGeom prst="wedgeRoundRectCallout">
            <a:avLst>
              <a:gd name="adj1" fmla="val 44870"/>
              <a:gd name="adj2" fmla="val -276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	Kurulum işlemi tamamlandıktan sonra yardımcı araç çalışıyor ise </a:t>
            </a:r>
          </a:p>
          <a:p>
            <a:pPr algn="just"/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yandaki resimdeki gibi bilgisayar saatinin olduğu yerdeki «</a:t>
            </a:r>
            <a:r>
              <a:rPr lang="tr-TR" sz="1400" b="1" dirty="0">
                <a:solidFill>
                  <a:srgbClr val="FF0000"/>
                </a:solidFill>
              </a:rPr>
              <a:t>gizli simgeleri göster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» sekmesinde uygulamanın simgesi görünecektir.</a:t>
            </a:r>
          </a:p>
        </p:txBody>
      </p:sp>
      <p:sp>
        <p:nvSpPr>
          <p:cNvPr id="15" name="Akış Çizelgesi: Bağlayıcı 14">
            <a:extLst>
              <a:ext uri="{FF2B5EF4-FFF2-40B4-BE49-F238E27FC236}">
                <a16:creationId xmlns:a16="http://schemas.microsoft.com/office/drawing/2014/main" id="{9BEED7A9-EA18-4DD9-ADB3-451CA3182E45}"/>
              </a:ext>
            </a:extLst>
          </p:cNvPr>
          <p:cNvSpPr/>
          <p:nvPr/>
        </p:nvSpPr>
        <p:spPr>
          <a:xfrm>
            <a:off x="412366" y="2310239"/>
            <a:ext cx="212421" cy="216515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125" b="1" dirty="0">
                <a:solidFill>
                  <a:schemeClr val="bg1"/>
                </a:solidFill>
              </a:rPr>
              <a:t>7</a:t>
            </a:r>
          </a:p>
        </p:txBody>
      </p:sp>
      <p:grpSp>
        <p:nvGrpSpPr>
          <p:cNvPr id="26" name="Grup 25">
            <a:extLst>
              <a:ext uri="{FF2B5EF4-FFF2-40B4-BE49-F238E27FC236}">
                <a16:creationId xmlns:a16="http://schemas.microsoft.com/office/drawing/2014/main" id="{7F8B5879-B26A-4A61-876C-55C79242A48F}"/>
              </a:ext>
            </a:extLst>
          </p:cNvPr>
          <p:cNvGrpSpPr/>
          <p:nvPr/>
        </p:nvGrpSpPr>
        <p:grpSpPr>
          <a:xfrm>
            <a:off x="6802102" y="2212262"/>
            <a:ext cx="2459214" cy="1346681"/>
            <a:chOff x="3670287" y="2386932"/>
            <a:chExt cx="2459214" cy="1346681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78933B24-D9C2-4283-B2AB-DEAB2BA562F0}"/>
                </a:ext>
              </a:extLst>
            </p:cNvPr>
            <p:cNvGrpSpPr/>
            <p:nvPr/>
          </p:nvGrpSpPr>
          <p:grpSpPr>
            <a:xfrm>
              <a:off x="3776498" y="2495190"/>
              <a:ext cx="2353003" cy="1238423"/>
              <a:chOff x="3776498" y="2495190"/>
              <a:chExt cx="2353003" cy="1238423"/>
            </a:xfrm>
          </p:grpSpPr>
          <p:pic>
            <p:nvPicPr>
              <p:cNvPr id="3" name="Resim 2">
                <a:extLst>
                  <a:ext uri="{FF2B5EF4-FFF2-40B4-BE49-F238E27FC236}">
                    <a16:creationId xmlns:a16="http://schemas.microsoft.com/office/drawing/2014/main" id="{49251FD4-9585-4101-9DB4-557EBD4FB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6498" y="2495190"/>
                <a:ext cx="2353003" cy="123842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23" name="Dikdörtgen: Köşeleri Yuvarlatılmış 22">
                <a:extLst>
                  <a:ext uri="{FF2B5EF4-FFF2-40B4-BE49-F238E27FC236}">
                    <a16:creationId xmlns:a16="http://schemas.microsoft.com/office/drawing/2014/main" id="{3659CC48-0B5D-4724-AD04-89CF3A57C10E}"/>
                  </a:ext>
                </a:extLst>
              </p:cNvPr>
              <p:cNvSpPr/>
              <p:nvPr/>
            </p:nvSpPr>
            <p:spPr>
              <a:xfrm>
                <a:off x="4208098" y="2954828"/>
                <a:ext cx="409076" cy="417022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1" name="Akış Çizelgesi: Bağlayıcı 20">
              <a:extLst>
                <a:ext uri="{FF2B5EF4-FFF2-40B4-BE49-F238E27FC236}">
                  <a16:creationId xmlns:a16="http://schemas.microsoft.com/office/drawing/2014/main" id="{6AADAA05-738F-4DD3-9A9A-3CC6FC15E6A0}"/>
                </a:ext>
              </a:extLst>
            </p:cNvPr>
            <p:cNvSpPr/>
            <p:nvPr/>
          </p:nvSpPr>
          <p:spPr>
            <a:xfrm>
              <a:off x="3670287" y="2386932"/>
              <a:ext cx="212421" cy="216515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r-TR" sz="1125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C773301-3DEE-4089-860E-98B8FB1C5B57}"/>
              </a:ext>
            </a:extLst>
          </p:cNvPr>
          <p:cNvSpPr/>
          <p:nvPr/>
        </p:nvSpPr>
        <p:spPr>
          <a:xfrm>
            <a:off x="7256375" y="3254220"/>
            <a:ext cx="220345" cy="26840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BB29621-2D89-4EF8-9DAD-1A6FAE08D5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0" t="12029" r="3738" b="11791"/>
          <a:stretch/>
        </p:blipFill>
        <p:spPr>
          <a:xfrm>
            <a:off x="7256375" y="3579664"/>
            <a:ext cx="1259682" cy="30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209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89ED94F-CF46-4E1B-B0CB-428CFC320ED4}"/>
              </a:ext>
            </a:extLst>
          </p:cNvPr>
          <p:cNvSpPr txBox="1"/>
          <p:nvPr/>
        </p:nvSpPr>
        <p:spPr>
          <a:xfrm>
            <a:off x="0" y="504000"/>
            <a:ext cx="990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Web Uygulaması Yardımcı Araç Kurulumu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tr-TR" sz="1500" dirty="0">
                <a:solidFill>
                  <a:schemeClr val="bg1"/>
                </a:solidFill>
              </a:rPr>
              <a:t>z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</a:p>
        </p:txBody>
      </p:sp>
      <p:sp>
        <p:nvSpPr>
          <p:cNvPr id="5" name="8 Köşeleri Yuvarlanmış Dikdörtgen Belirtme Çizgisi">
            <a:extLst>
              <a:ext uri="{FF2B5EF4-FFF2-40B4-BE49-F238E27FC236}">
                <a16:creationId xmlns:a16="http://schemas.microsoft.com/office/drawing/2014/main" id="{ABCED9BF-A717-4F4A-B593-6BCAC37A19FB}"/>
              </a:ext>
            </a:extLst>
          </p:cNvPr>
          <p:cNvSpPr/>
          <p:nvPr/>
        </p:nvSpPr>
        <p:spPr>
          <a:xfrm>
            <a:off x="88776" y="1113085"/>
            <a:ext cx="3597399" cy="1315789"/>
          </a:xfrm>
          <a:prstGeom prst="wedgeRoundRectCallout">
            <a:avLst>
              <a:gd name="adj1" fmla="val 44870"/>
              <a:gd name="adj2" fmla="val -276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     Uygulama çalıştıktan sonra imzalama işlemi yaparken herhangi bir cihaz takılı değil ise  resimdeki gibi uyarı gelecektir.</a:t>
            </a:r>
          </a:p>
          <a:p>
            <a:endParaRPr lang="tr-TR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Akış Çizelgesi: Bağlayıcı 21">
            <a:extLst>
              <a:ext uri="{FF2B5EF4-FFF2-40B4-BE49-F238E27FC236}">
                <a16:creationId xmlns:a16="http://schemas.microsoft.com/office/drawing/2014/main" id="{07DD6134-8CF1-4CC4-88C8-71569ADCEFB0}"/>
              </a:ext>
            </a:extLst>
          </p:cNvPr>
          <p:cNvSpPr/>
          <p:nvPr/>
        </p:nvSpPr>
        <p:spPr>
          <a:xfrm>
            <a:off x="215653" y="1221351"/>
            <a:ext cx="212421" cy="216515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125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52" name="Resim 51">
            <a:extLst>
              <a:ext uri="{FF2B5EF4-FFF2-40B4-BE49-F238E27FC236}">
                <a16:creationId xmlns:a16="http://schemas.microsoft.com/office/drawing/2014/main" id="{64BEEEB9-2890-4A79-B456-8D64E7C9B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48" y="1113085"/>
            <a:ext cx="5785552" cy="2400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0" name="Akış Çizelgesi: Bağlayıcı 49">
            <a:extLst>
              <a:ext uri="{FF2B5EF4-FFF2-40B4-BE49-F238E27FC236}">
                <a16:creationId xmlns:a16="http://schemas.microsoft.com/office/drawing/2014/main" id="{0829AE2D-B2F8-4B3B-A6B8-0053F5CB4AEE}"/>
              </a:ext>
            </a:extLst>
          </p:cNvPr>
          <p:cNvSpPr/>
          <p:nvPr/>
        </p:nvSpPr>
        <p:spPr>
          <a:xfrm>
            <a:off x="3832137" y="1004836"/>
            <a:ext cx="212421" cy="216515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125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3" name="8 Köşeleri Yuvarlanmış Dikdörtgen Belirtme Çizgisi">
            <a:extLst>
              <a:ext uri="{FF2B5EF4-FFF2-40B4-BE49-F238E27FC236}">
                <a16:creationId xmlns:a16="http://schemas.microsoft.com/office/drawing/2014/main" id="{682C190B-5B6C-4523-9CB1-60C79A430D91}"/>
              </a:ext>
            </a:extLst>
          </p:cNvPr>
          <p:cNvSpPr/>
          <p:nvPr/>
        </p:nvSpPr>
        <p:spPr>
          <a:xfrm>
            <a:off x="88776" y="3847964"/>
            <a:ext cx="3597399" cy="1896951"/>
          </a:xfrm>
          <a:prstGeom prst="wedgeRoundRectCallout">
            <a:avLst>
              <a:gd name="adj1" fmla="val 44870"/>
              <a:gd name="adj2" fmla="val -276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    Uygulama çalıştıktan sonra imzalama işlemi yaparken takılı bir cihaz varsa resimdeki gibi görünecektir.</a:t>
            </a:r>
          </a:p>
          <a:p>
            <a:endParaRPr lang="tr-TR" sz="1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İmza sahibi adı soyadı bilgisinin olduğu yer seçilir ve  belgelerin e-imza ile imzalanması işlemi gerçekleştirilebilir.</a:t>
            </a:r>
          </a:p>
        </p:txBody>
      </p:sp>
      <p:sp>
        <p:nvSpPr>
          <p:cNvPr id="54" name="Akış Çizelgesi: Bağlayıcı 53">
            <a:extLst>
              <a:ext uri="{FF2B5EF4-FFF2-40B4-BE49-F238E27FC236}">
                <a16:creationId xmlns:a16="http://schemas.microsoft.com/office/drawing/2014/main" id="{4351A152-FA7C-4F9E-922A-C7ABF2DD6183}"/>
              </a:ext>
            </a:extLst>
          </p:cNvPr>
          <p:cNvSpPr/>
          <p:nvPr/>
        </p:nvSpPr>
        <p:spPr>
          <a:xfrm>
            <a:off x="215653" y="3956230"/>
            <a:ext cx="212421" cy="216515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125" b="1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58" name="Resim 57">
            <a:extLst>
              <a:ext uri="{FF2B5EF4-FFF2-40B4-BE49-F238E27FC236}">
                <a16:creationId xmlns:a16="http://schemas.microsoft.com/office/drawing/2014/main" id="{DFC92305-CA4F-4640-847F-1F2EE25F9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31" y="3739715"/>
            <a:ext cx="4332919" cy="2854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6" name="Akış Çizelgesi: Bağlayıcı 55">
            <a:extLst>
              <a:ext uri="{FF2B5EF4-FFF2-40B4-BE49-F238E27FC236}">
                <a16:creationId xmlns:a16="http://schemas.microsoft.com/office/drawing/2014/main" id="{159294E4-2838-4D4A-99DE-1A19DB5B0546}"/>
              </a:ext>
            </a:extLst>
          </p:cNvPr>
          <p:cNvSpPr/>
          <p:nvPr/>
        </p:nvSpPr>
        <p:spPr>
          <a:xfrm>
            <a:off x="4685820" y="3650210"/>
            <a:ext cx="212421" cy="216515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125" b="1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91932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7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601B801-C459-4434-9362-DB4659747CF9}"/>
              </a:ext>
            </a:extLst>
          </p:cNvPr>
          <p:cNvSpPr txBox="1"/>
          <p:nvPr/>
        </p:nvSpPr>
        <p:spPr>
          <a:xfrm>
            <a:off x="-3" y="504000"/>
            <a:ext cx="990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Hekim Nöbet/İcap Çizelgeleri Giriş İşlemleri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tr-TR" sz="1500" dirty="0">
                <a:solidFill>
                  <a:schemeClr val="bg1"/>
                </a:solidFill>
              </a:rPr>
              <a:t>z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</a:p>
        </p:txBody>
      </p:sp>
      <p:sp>
        <p:nvSpPr>
          <p:cNvPr id="5" name="8 Köşeleri Yuvarlanmış Dikdörtgen Belirtme Çizgisi">
            <a:extLst>
              <a:ext uri="{FF2B5EF4-FFF2-40B4-BE49-F238E27FC236}">
                <a16:creationId xmlns:a16="http://schemas.microsoft.com/office/drawing/2014/main" id="{EF34FE10-B248-4CBA-9EE9-99CAD2D1CEEC}"/>
              </a:ext>
            </a:extLst>
          </p:cNvPr>
          <p:cNvSpPr/>
          <p:nvPr/>
        </p:nvSpPr>
        <p:spPr>
          <a:xfrm>
            <a:off x="71021" y="896777"/>
            <a:ext cx="2823100" cy="5361980"/>
          </a:xfrm>
          <a:prstGeom prst="wedgeRoundRectCallout">
            <a:avLst>
              <a:gd name="adj1" fmla="val 44870"/>
              <a:gd name="adj2" fmla="val -276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2863" algn="ctr" eaLnBrk="0" hangingPunct="0"/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Hasta işlemleri için kullanılan</a:t>
            </a:r>
          </a:p>
          <a:p>
            <a:pPr marL="42863" algn="ctr" eaLnBrk="0" hangingPunct="0"/>
            <a:endParaRPr lang="tr-TR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42863" algn="ctr" eaLnBrk="0" hangingPunct="0"/>
            <a:r>
              <a:rPr lang="tr-TR" sz="1400" b="1" dirty="0">
                <a:solidFill>
                  <a:srgbClr val="FF0000"/>
                </a:solidFill>
              </a:rPr>
              <a:t>Yeni Hastane Bilgi Yönetim Sisteminde </a:t>
            </a:r>
          </a:p>
          <a:p>
            <a:pPr marL="42863" algn="ctr" eaLnBrk="0" hangingPunct="0"/>
            <a:r>
              <a:rPr lang="tr-TR" sz="1400" b="1" dirty="0">
                <a:solidFill>
                  <a:srgbClr val="FF0000"/>
                </a:solidFill>
              </a:rPr>
              <a:t>(HBYS)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42863" algn="ctr" eaLnBrk="0" hangingPunct="0"/>
            <a:endParaRPr lang="tr-TR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42863" algn="ctr" eaLnBrk="0" hangingPunct="0"/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kullanılan </a:t>
            </a:r>
          </a:p>
          <a:p>
            <a:pPr marL="42863" algn="ctr" eaLnBrk="0" hangingPunct="0"/>
            <a:endParaRPr lang="tr-TR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42863" algn="ctr" eaLnBrk="0" hangingPunct="0"/>
            <a:r>
              <a:rPr lang="tr-TR" sz="1400" b="1" dirty="0">
                <a:solidFill>
                  <a:srgbClr val="7030A0"/>
                </a:solidFill>
              </a:rPr>
              <a:t>kullanıcı kodu ve şifre </a:t>
            </a:r>
          </a:p>
          <a:p>
            <a:pPr marL="42863" algn="ctr" eaLnBrk="0" hangingPunct="0"/>
            <a:endParaRPr lang="tr-TR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42863" algn="ctr" eaLnBrk="0" hangingPunct="0"/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ile giriş yapılmaktadır.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77A5E0F-9C9F-FBAB-50F4-5C93B1B91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641" y="968105"/>
            <a:ext cx="4213101" cy="5219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060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 13">
            <a:extLst>
              <a:ext uri="{FF2B5EF4-FFF2-40B4-BE49-F238E27FC236}">
                <a16:creationId xmlns:a16="http://schemas.microsoft.com/office/drawing/2014/main" id="{FBF444BE-EB7C-727D-07FF-DBDE0493B9ED}"/>
              </a:ext>
            </a:extLst>
          </p:cNvPr>
          <p:cNvGrpSpPr/>
          <p:nvPr/>
        </p:nvGrpSpPr>
        <p:grpSpPr>
          <a:xfrm>
            <a:off x="5514815" y="970837"/>
            <a:ext cx="2268889" cy="2932469"/>
            <a:chOff x="2684111" y="2338778"/>
            <a:chExt cx="3714750" cy="4829175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4B7D0E29-6E0A-CBC4-8FB9-CB2D53EEB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  <a14:imgEffect>
                        <a14:brightnessContrast bright="-50000" contrast="-2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84111" y="2338778"/>
              <a:ext cx="3714750" cy="4829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Resim 12">
              <a:extLst>
                <a:ext uri="{FF2B5EF4-FFF2-40B4-BE49-F238E27FC236}">
                  <a16:creationId xmlns:a16="http://schemas.microsoft.com/office/drawing/2014/main" id="{448852ED-F897-A194-F16C-4BB7DD3B0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3511" y="3507272"/>
              <a:ext cx="1228725" cy="11620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5AE4275F-99B8-D07B-72EF-6CC4E657E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317" y="3323506"/>
            <a:ext cx="2606527" cy="273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601B801-C459-4434-9362-DB4659747CF9}"/>
              </a:ext>
            </a:extLst>
          </p:cNvPr>
          <p:cNvSpPr txBox="1"/>
          <p:nvPr/>
        </p:nvSpPr>
        <p:spPr>
          <a:xfrm>
            <a:off x="-3" y="504000"/>
            <a:ext cx="990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Hekim Nöbet/İcap Çizelgeleri Giriş İşlemleri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tr-TR" sz="1500" dirty="0">
                <a:solidFill>
                  <a:schemeClr val="bg1"/>
                </a:solidFill>
              </a:rPr>
              <a:t>z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</a:p>
        </p:txBody>
      </p:sp>
      <p:sp>
        <p:nvSpPr>
          <p:cNvPr id="5" name="8 Köşeleri Yuvarlanmış Dikdörtgen Belirtme Çizgisi">
            <a:extLst>
              <a:ext uri="{FF2B5EF4-FFF2-40B4-BE49-F238E27FC236}">
                <a16:creationId xmlns:a16="http://schemas.microsoft.com/office/drawing/2014/main" id="{EF34FE10-B248-4CBA-9EE9-99CAD2D1CEEC}"/>
              </a:ext>
            </a:extLst>
          </p:cNvPr>
          <p:cNvSpPr/>
          <p:nvPr/>
        </p:nvSpPr>
        <p:spPr>
          <a:xfrm>
            <a:off x="71021" y="5737413"/>
            <a:ext cx="6459218" cy="1013012"/>
          </a:xfrm>
          <a:prstGeom prst="wedgeRoundRectCallout">
            <a:avLst>
              <a:gd name="adj1" fmla="val 44870"/>
              <a:gd name="adj2" fmla="val -276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42863" algn="ctr" eaLnBrk="0" hangingPunct="0"/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Hekim Nöbet/İcap giriş sayfasına masaüstü uygulaması olan </a:t>
            </a:r>
          </a:p>
          <a:p>
            <a:pPr marL="42863" algn="ctr" eaLnBrk="0" hangingPunct="0"/>
            <a:r>
              <a:rPr lang="tr-TR" sz="1400" b="1" dirty="0">
                <a:solidFill>
                  <a:srgbClr val="FF0000"/>
                </a:solidFill>
              </a:rPr>
              <a:t>Hastane Bilgi Yönetim Sisteminde (HBYS)</a:t>
            </a:r>
            <a:endParaRPr lang="tr-TR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42863" algn="ctr" eaLnBrk="0" hangingPunct="0"/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bulunan </a:t>
            </a:r>
            <a:r>
              <a:rPr lang="tr-TR" sz="1400" b="1" dirty="0">
                <a:solidFill>
                  <a:srgbClr val="7030A0"/>
                </a:solidFill>
              </a:rPr>
              <a:t>Kullanıcı İşlemleri modülündeki </a:t>
            </a:r>
            <a:endParaRPr lang="tr-TR" sz="1400" b="1" dirty="0">
              <a:solidFill>
                <a:schemeClr val="tx1"/>
              </a:solidFill>
            </a:endParaRPr>
          </a:p>
          <a:p>
            <a:pPr marL="42863" algn="ctr" eaLnBrk="0" hangingPunct="0"/>
            <a:r>
              <a:rPr lang="tr-TR" sz="1400" b="1" u="sng" dirty="0">
                <a:solidFill>
                  <a:schemeClr val="tx1"/>
                </a:solidFill>
              </a:rPr>
              <a:t>Araştırma Görevlileri – Nöbet İşlemleri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sürecinden de ulaşılabilinmektedir.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20ED569-B22D-EC93-EADE-D030AF960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893" y="1057033"/>
            <a:ext cx="746872" cy="82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k: Şeritli Sağ 6">
            <a:extLst>
              <a:ext uri="{FF2B5EF4-FFF2-40B4-BE49-F238E27FC236}">
                <a16:creationId xmlns:a16="http://schemas.microsoft.com/office/drawing/2014/main" id="{7201E09E-52B6-9346-7424-716AF7BA1802}"/>
              </a:ext>
            </a:extLst>
          </p:cNvPr>
          <p:cNvSpPr/>
          <p:nvPr/>
        </p:nvSpPr>
        <p:spPr>
          <a:xfrm rot="2769538">
            <a:off x="1123785" y="1716794"/>
            <a:ext cx="442423" cy="338554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86A62CB8-8173-66DB-167E-7B65C3CDFC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426" y="2176330"/>
            <a:ext cx="4579512" cy="344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Ok: Şeritli Sağ 14">
            <a:extLst>
              <a:ext uri="{FF2B5EF4-FFF2-40B4-BE49-F238E27FC236}">
                <a16:creationId xmlns:a16="http://schemas.microsoft.com/office/drawing/2014/main" id="{459F6BC4-D1C0-2889-E5F0-7DBD4F857036}"/>
              </a:ext>
            </a:extLst>
          </p:cNvPr>
          <p:cNvSpPr/>
          <p:nvPr/>
        </p:nvSpPr>
        <p:spPr>
          <a:xfrm>
            <a:off x="5006565" y="3208211"/>
            <a:ext cx="442423" cy="338554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k: Şeritli Sağ 15">
            <a:extLst>
              <a:ext uri="{FF2B5EF4-FFF2-40B4-BE49-F238E27FC236}">
                <a16:creationId xmlns:a16="http://schemas.microsoft.com/office/drawing/2014/main" id="{B1CDE6F9-0732-0A3E-A965-73892178CD63}"/>
              </a:ext>
            </a:extLst>
          </p:cNvPr>
          <p:cNvSpPr/>
          <p:nvPr/>
        </p:nvSpPr>
        <p:spPr>
          <a:xfrm rot="2769538">
            <a:off x="6584345" y="4017609"/>
            <a:ext cx="442423" cy="338554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9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>
            <a:extLst>
              <a:ext uri="{FF2B5EF4-FFF2-40B4-BE49-F238E27FC236}">
                <a16:creationId xmlns:a16="http://schemas.microsoft.com/office/drawing/2014/main" id="{7A57E667-8CDB-4B38-8821-93CB37BC61D0}"/>
              </a:ext>
            </a:extLst>
          </p:cNvPr>
          <p:cNvSpPr txBox="1">
            <a:spLocks/>
          </p:cNvSpPr>
          <p:nvPr/>
        </p:nvSpPr>
        <p:spPr>
          <a:xfrm>
            <a:off x="0" y="1713645"/>
            <a:ext cx="9906000" cy="343070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tr-TR" sz="4400" b="1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Hekim Nöbet/İcap Çizelgesi</a:t>
            </a:r>
          </a:p>
          <a:p>
            <a:pPr>
              <a:lnSpc>
                <a:spcPct val="150000"/>
              </a:lnSpc>
            </a:pPr>
            <a:r>
              <a:rPr lang="tr-TR" sz="4400" b="1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44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Giriş İşlemleri Bilgilendirme</a:t>
            </a:r>
          </a:p>
        </p:txBody>
      </p:sp>
    </p:spTree>
    <p:extLst>
      <p:ext uri="{BB962C8B-B14F-4D97-AF65-F5344CB8AC3E}">
        <p14:creationId xmlns:p14="http://schemas.microsoft.com/office/powerpoint/2010/main" val="373836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56D945C-EDAD-B718-5930-D705863E8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89" y="1218724"/>
            <a:ext cx="3848637" cy="4115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Metin kutusu 3">
            <a:extLst>
              <a:ext uri="{FF2B5EF4-FFF2-40B4-BE49-F238E27FC236}">
                <a16:creationId xmlns:a16="http://schemas.microsoft.com/office/drawing/2014/main" id="{77C20F03-844D-9605-F12D-A118C7692664}"/>
              </a:ext>
            </a:extLst>
          </p:cNvPr>
          <p:cNvSpPr txBox="1"/>
          <p:nvPr/>
        </p:nvSpPr>
        <p:spPr>
          <a:xfrm>
            <a:off x="177553" y="439953"/>
            <a:ext cx="9546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Hekim Nöbet/İcap Çizelgeleri Giriş İşlemleri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tr-TR" sz="1500" dirty="0">
                <a:solidFill>
                  <a:schemeClr val="bg1"/>
                </a:solidFill>
              </a:rPr>
              <a:t>z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0E4EBF3A-82B5-8FA2-9AF1-8F79ACF5FFA8}"/>
              </a:ext>
            </a:extLst>
          </p:cNvPr>
          <p:cNvSpPr/>
          <p:nvPr/>
        </p:nvSpPr>
        <p:spPr>
          <a:xfrm flipH="1">
            <a:off x="6140196" y="1523902"/>
            <a:ext cx="224125" cy="224118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/>
              <a:t>1</a:t>
            </a:r>
            <a:endParaRPr lang="en-US" dirty="0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B1F7214E-9283-E05D-FFF3-5C2836F763AE}"/>
              </a:ext>
            </a:extLst>
          </p:cNvPr>
          <p:cNvSpPr/>
          <p:nvPr/>
        </p:nvSpPr>
        <p:spPr>
          <a:xfrm flipH="1">
            <a:off x="4074024" y="4331358"/>
            <a:ext cx="224125" cy="224118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/>
              <a:t>2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27412F-BD8B-40CD-64DF-05B1C2EBC509}"/>
              </a:ext>
            </a:extLst>
          </p:cNvPr>
          <p:cNvSpPr/>
          <p:nvPr/>
        </p:nvSpPr>
        <p:spPr>
          <a:xfrm>
            <a:off x="3184546" y="3875564"/>
            <a:ext cx="889478" cy="11357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8 Köşeleri Yuvarlanmış Dikdörtgen Belirtme Çizgisi">
            <a:extLst>
              <a:ext uri="{FF2B5EF4-FFF2-40B4-BE49-F238E27FC236}">
                <a16:creationId xmlns:a16="http://schemas.microsoft.com/office/drawing/2014/main" id="{07F96221-3BED-D478-01A1-DFDACFA6A88A}"/>
              </a:ext>
            </a:extLst>
          </p:cNvPr>
          <p:cNvSpPr/>
          <p:nvPr/>
        </p:nvSpPr>
        <p:spPr>
          <a:xfrm>
            <a:off x="88036" y="5550197"/>
            <a:ext cx="9729928" cy="830831"/>
          </a:xfrm>
          <a:prstGeom prst="wedgeRoundRectCallout">
            <a:avLst>
              <a:gd name="adj1" fmla="val 44870"/>
              <a:gd name="adj2" fmla="val -276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2863" eaLnBrk="0" hangingPunct="0"/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Personel İşlemleri uygulamasına resimde belirtilen adımlar izlenerek de ulaşılabilinmektedir.</a:t>
            </a:r>
          </a:p>
        </p:txBody>
      </p:sp>
    </p:spTree>
    <p:extLst>
      <p:ext uri="{BB962C8B-B14F-4D97-AF65-F5344CB8AC3E}">
        <p14:creationId xmlns:p14="http://schemas.microsoft.com/office/powerpoint/2010/main" val="252076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DAC36D2-E5E9-7BF3-1409-ADE7F0D77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951" y="936532"/>
            <a:ext cx="2495550" cy="412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E9CC12F-5C9A-4C37-B706-140A53849947}"/>
              </a:ext>
            </a:extLst>
          </p:cNvPr>
          <p:cNvSpPr txBox="1"/>
          <p:nvPr/>
        </p:nvSpPr>
        <p:spPr>
          <a:xfrm>
            <a:off x="177553" y="439953"/>
            <a:ext cx="9546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Hekim Nöbet/İcap Çizelgeleri Giriş İşlemleri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tr-TR" sz="1500" dirty="0">
                <a:solidFill>
                  <a:schemeClr val="bg1"/>
                </a:solidFill>
              </a:rPr>
              <a:t>z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</a:p>
        </p:txBody>
      </p:sp>
      <p:sp>
        <p:nvSpPr>
          <p:cNvPr id="7" name="8 Köşeleri Yuvarlanmış Dikdörtgen Belirtme Çizgisi">
            <a:extLst>
              <a:ext uri="{FF2B5EF4-FFF2-40B4-BE49-F238E27FC236}">
                <a16:creationId xmlns:a16="http://schemas.microsoft.com/office/drawing/2014/main" id="{7D53641C-9B84-4F14-99E6-01245076B0C9}"/>
              </a:ext>
            </a:extLst>
          </p:cNvPr>
          <p:cNvSpPr/>
          <p:nvPr/>
        </p:nvSpPr>
        <p:spPr>
          <a:xfrm>
            <a:off x="88036" y="4028704"/>
            <a:ext cx="9729928" cy="2745727"/>
          </a:xfrm>
          <a:prstGeom prst="wedgeRoundRectCallout">
            <a:avLst>
              <a:gd name="adj1" fmla="val 44870"/>
              <a:gd name="adj2" fmla="val -276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2863" eaLnBrk="0" hangingPunct="0"/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Hekim Nöbet/Mesai/İcap Çizelgelerinin giriş işlemlerinin yapılacağı sayfa açılacaktır. Resimde belirtilen menüde </a:t>
            </a:r>
          </a:p>
          <a:p>
            <a:pPr marL="328613" indent="-285750" eaLnBrk="0" hangingPunct="0"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rgbClr val="FF0000"/>
                </a:solidFill>
              </a:rPr>
              <a:t>Hekim Nöbet/İcap Giriş</a:t>
            </a:r>
          </a:p>
          <a:p>
            <a:pPr marL="42863" eaLnBrk="0" hangingPunct="0"/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seçeneği kullanarak ilgili sayfalara geçiş yapılarak giriş işlemi yapıla bilinecektir. 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7E82DD7-A27B-373A-C5A8-4B6F6EA754AD}"/>
              </a:ext>
            </a:extLst>
          </p:cNvPr>
          <p:cNvSpPr/>
          <p:nvPr/>
        </p:nvSpPr>
        <p:spPr>
          <a:xfrm>
            <a:off x="3829444" y="2858836"/>
            <a:ext cx="2284485" cy="36845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4">
            <a:extLst>
              <a:ext uri="{FF2B5EF4-FFF2-40B4-BE49-F238E27FC236}">
                <a16:creationId xmlns:a16="http://schemas.microsoft.com/office/drawing/2014/main" id="{735BDFF9-0E02-D30D-77CB-2380DB9C6C07}"/>
              </a:ext>
            </a:extLst>
          </p:cNvPr>
          <p:cNvSpPr/>
          <p:nvPr/>
        </p:nvSpPr>
        <p:spPr>
          <a:xfrm>
            <a:off x="3702951" y="3318716"/>
            <a:ext cx="2495550" cy="709988"/>
          </a:xfrm>
          <a:prstGeom prst="rect">
            <a:avLst/>
          </a:prstGeom>
          <a:solidFill>
            <a:schemeClr val="tx1">
              <a:lumMod val="50000"/>
              <a:lumOff val="50000"/>
              <a:alpha val="89000"/>
            </a:schemeClr>
          </a:soli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89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CE01839-B23E-8C29-926B-55A4467AF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252" y="1840320"/>
            <a:ext cx="2495550" cy="412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8B58DE52-AB06-452C-91B3-03D2D79DBA5C}"/>
              </a:ext>
            </a:extLst>
          </p:cNvPr>
          <p:cNvSpPr txBox="1"/>
          <p:nvPr/>
        </p:nvSpPr>
        <p:spPr>
          <a:xfrm>
            <a:off x="-2275" y="1187423"/>
            <a:ext cx="990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HEKİM NÖBET/İCAP GİRİŞİ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71F5C900-32A5-497B-B340-52CFED33EC4F}"/>
              </a:ext>
            </a:extLst>
          </p:cNvPr>
          <p:cNvSpPr/>
          <p:nvPr/>
        </p:nvSpPr>
        <p:spPr>
          <a:xfrm>
            <a:off x="3621801" y="3686350"/>
            <a:ext cx="2486036" cy="43226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4">
            <a:extLst>
              <a:ext uri="{FF2B5EF4-FFF2-40B4-BE49-F238E27FC236}">
                <a16:creationId xmlns:a16="http://schemas.microsoft.com/office/drawing/2014/main" id="{E072B691-A5E5-584C-0F59-C42E867A778D}"/>
              </a:ext>
            </a:extLst>
          </p:cNvPr>
          <p:cNvSpPr/>
          <p:nvPr/>
        </p:nvSpPr>
        <p:spPr>
          <a:xfrm>
            <a:off x="3621252" y="4213412"/>
            <a:ext cx="2495550" cy="1751233"/>
          </a:xfrm>
          <a:prstGeom prst="rect">
            <a:avLst/>
          </a:prstGeom>
          <a:solidFill>
            <a:schemeClr val="tx1">
              <a:lumMod val="50000"/>
              <a:lumOff val="50000"/>
              <a:alpha val="89000"/>
            </a:schemeClr>
          </a:soli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30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873E92D-31F9-40EC-A5E9-14D0BADA05AC}"/>
              </a:ext>
            </a:extLst>
          </p:cNvPr>
          <p:cNvSpPr txBox="1"/>
          <p:nvPr/>
        </p:nvSpPr>
        <p:spPr>
          <a:xfrm>
            <a:off x="0" y="504000"/>
            <a:ext cx="990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Hekim Nöbet/İcap Çizelgeleri Giriş İşlemleri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tr-TR" sz="1500" dirty="0">
                <a:solidFill>
                  <a:schemeClr val="bg1"/>
                </a:solidFill>
              </a:rPr>
              <a:t>z</a:t>
            </a:r>
            <a:r>
              <a:rPr lang="tr-T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</a:p>
        </p:txBody>
      </p:sp>
      <p:pic>
        <p:nvPicPr>
          <p:cNvPr id="39" name="Resim 38">
            <a:extLst>
              <a:ext uri="{FF2B5EF4-FFF2-40B4-BE49-F238E27FC236}">
                <a16:creationId xmlns:a16="http://schemas.microsoft.com/office/drawing/2014/main" id="{5807BF3C-952D-4200-B766-02E74F10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73" y="4748749"/>
            <a:ext cx="680400" cy="105978"/>
          </a:xfrm>
          <a:prstGeom prst="rect">
            <a:avLst/>
          </a:prstGeom>
        </p:spPr>
      </p:pic>
      <p:pic>
        <p:nvPicPr>
          <p:cNvPr id="40" name="Resim 39">
            <a:extLst>
              <a:ext uri="{FF2B5EF4-FFF2-40B4-BE49-F238E27FC236}">
                <a16:creationId xmlns:a16="http://schemas.microsoft.com/office/drawing/2014/main" id="{3FF6E11F-58FF-42F4-B7FE-E91CDDF12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02" y="4748749"/>
            <a:ext cx="680400" cy="105978"/>
          </a:xfrm>
          <a:prstGeom prst="rect">
            <a:avLst/>
          </a:prstGeom>
        </p:spPr>
      </p:pic>
      <p:sp>
        <p:nvSpPr>
          <p:cNvPr id="10" name="8 Köşeleri Yuvarlanmış Dikdörtgen Belirtme Çizgisi">
            <a:extLst>
              <a:ext uri="{FF2B5EF4-FFF2-40B4-BE49-F238E27FC236}">
                <a16:creationId xmlns:a16="http://schemas.microsoft.com/office/drawing/2014/main" id="{36A94CAB-6F1D-4EED-B5CD-C3695F7EA67E}"/>
              </a:ext>
            </a:extLst>
          </p:cNvPr>
          <p:cNvSpPr/>
          <p:nvPr/>
        </p:nvSpPr>
        <p:spPr>
          <a:xfrm>
            <a:off x="108275" y="3328670"/>
            <a:ext cx="9573607" cy="851647"/>
          </a:xfrm>
          <a:prstGeom prst="wedgeRoundRectCallout">
            <a:avLst>
              <a:gd name="adj1" fmla="val 44870"/>
              <a:gd name="adj2" fmla="val -276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36000" bIns="0" rtlCol="0" anchor="ctr"/>
          <a:lstStyle/>
          <a:p>
            <a:pPr marL="42863" algn="ctr" eaLnBrk="0" hangingPunct="0"/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Nöbet giriş sayfasındaki </a:t>
            </a:r>
            <a:r>
              <a:rPr lang="tr-TR" sz="1400" b="1" dirty="0">
                <a:solidFill>
                  <a:srgbClr val="7030A0"/>
                </a:solidFill>
              </a:rPr>
              <a:t>Yıl, Ay, Anabilim Dalı ve Bölüm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bilgisi seçilerek </a:t>
            </a:r>
            <a:r>
              <a:rPr lang="tr-TR" sz="1400" b="1" dirty="0">
                <a:solidFill>
                  <a:srgbClr val="FF0000"/>
                </a:solidFill>
              </a:rPr>
              <a:t>«Kayıt Getir»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tıklanarak ilgili dönem için giriş bilgileri oluşturulur.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C78AE8B-ACE0-42D3-9814-9291061A4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3" y="1165228"/>
            <a:ext cx="9575089" cy="173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3781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9438</TotalTime>
  <Words>746</Words>
  <Application>Microsoft Office PowerPoint</Application>
  <PresentationFormat>A4 Kağıt (210x297 mm)</PresentationFormat>
  <Paragraphs>127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-</dc:creator>
  <cp:lastModifiedBy>-</cp:lastModifiedBy>
  <cp:revision>387</cp:revision>
  <cp:lastPrinted>2025-01-21T10:17:17Z</cp:lastPrinted>
  <dcterms:created xsi:type="dcterms:W3CDTF">2022-08-11T13:50:08Z</dcterms:created>
  <dcterms:modified xsi:type="dcterms:W3CDTF">2025-04-28T04:16:01Z</dcterms:modified>
</cp:coreProperties>
</file>